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docProps/app.xml" ContentType="application/vnd.openxmlformats-officedocument.extended-properties+xml"/>
  <Override PartName="/docProps/core.xml" ContentType="application/vnd.openxmlformats-package.core-properties+xml"/>
  <Override PartName="/ppt/notesSlides/notesSlide4.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notesSlides/notesSlide5.xml" ContentType="application/vnd.openxmlformats-officedocument.presentationml.notesSlide+xml"/>
  <Override PartName="/ppt/slides/slide3.xml" ContentType="application/vnd.openxmlformats-officedocument.presentationml.slide+xml"/>
  <Override PartName="/ppt/notesSlides/notesSlide3.xml" ContentType="application/vnd.openxmlformats-officedocument.presentationml.notesSlide+xml"/>
  <Override PartName="/ppt/slides/slide5.xml" ContentType="application/vnd.openxmlformats-officedocument.presentationml.slide+xml"/>
  <Override PartName="/ppt/presentation.xml" ContentType="application/vnd.openxmlformats-officedocument.presentationml.presentation.main+xml"/>
  <Override PartName="/ppt/notesMasters/notesMaster1.xml" ContentType="application/vnd.openxmlformats-officedocument.presentationml.notesMaster+xml"/>
  <Override PartName="/ppt/viewProps.xml" ContentType="application/vnd.openxmlformats-officedocument.presentationml.viewProps+xml"/>
  <Override PartName="/ppt/notesSlides/notesSlide1.xml" ContentType="application/vnd.openxmlformats-officedocument.presentationml.notesSlide+xml"/>
  <Override PartName="/ppt/slides/slide7.xml" ContentType="application/vnd.openxmlformats-officedocument.presentationml.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8.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slides/slide4.xml" ContentType="application/vnd.openxmlformats-officedocument.presentationml.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1.xml" ContentType="application/vnd.openxmlformats-officedocument.presentationml.slide+xml"/>
  <Override PartName="/ppt/slideLayouts/slideLayout8.xml" ContentType="application/vnd.openxmlformats-officedocument.presentationml.slideLayout+xml"/>
  <Override PartName="/ppt/presProps.xml" ContentType="application/vnd.openxmlformats-officedocument.presentationml.presProps+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s/slide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Lato" panose="020F0502020204030203" pitchFamily="34" charset="0"/>
      <p:regular r:id="rId16"/>
      <p:bold r:id="rId17"/>
      <p:italic r:id="rId18"/>
      <p:boldItalic r:id="rId19"/>
    </p:embeddedFont>
    <p:embeddedFont>
      <p:font typeface="Raleway" panose="020F0502020204030204" pitchFamily="2"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5" d="100"/>
          <a:sy n="155" d="100"/>
        </p:scale>
        <p:origin x="624"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ableStyles" Target="tableStyles.xml"/><Relationship Id="rId3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5f391192_0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5ed75ccf_03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5ed75ccf_04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5ed75ccf_09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35ed75ccf_0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5ed75ccf_010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5ed75ccf_0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5f391192_0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35f391192_02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5f391192_01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5f391192_05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5ed75ccf_02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5f391192_07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35f391192_08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45225" y="2762725"/>
            <a:ext cx="6736500" cy="11598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400"/>
              <a:buNone/>
              <a:defRPr sz="4400">
                <a:solidFill>
                  <a:schemeClr val="dk2"/>
                </a:solidFill>
              </a:defRPr>
            </a:lvl1pPr>
            <a:lvl2pPr lvl="1">
              <a:spcBef>
                <a:spcPts val="0"/>
              </a:spcBef>
              <a:spcAft>
                <a:spcPts val="0"/>
              </a:spcAft>
              <a:buClr>
                <a:schemeClr val="dk2"/>
              </a:buClr>
              <a:buSzPts val="4400"/>
              <a:buNone/>
              <a:defRPr sz="4400">
                <a:solidFill>
                  <a:schemeClr val="dk2"/>
                </a:solidFill>
              </a:defRPr>
            </a:lvl2pPr>
            <a:lvl3pPr lvl="2">
              <a:spcBef>
                <a:spcPts val="0"/>
              </a:spcBef>
              <a:spcAft>
                <a:spcPts val="0"/>
              </a:spcAft>
              <a:buClr>
                <a:schemeClr val="dk2"/>
              </a:buClr>
              <a:buSzPts val="4400"/>
              <a:buNone/>
              <a:defRPr sz="4400">
                <a:solidFill>
                  <a:schemeClr val="dk2"/>
                </a:solidFill>
              </a:defRPr>
            </a:lvl3pPr>
            <a:lvl4pPr lvl="3">
              <a:spcBef>
                <a:spcPts val="0"/>
              </a:spcBef>
              <a:spcAft>
                <a:spcPts val="0"/>
              </a:spcAft>
              <a:buClr>
                <a:schemeClr val="dk2"/>
              </a:buClr>
              <a:buSzPts val="4400"/>
              <a:buNone/>
              <a:defRPr sz="4400">
                <a:solidFill>
                  <a:schemeClr val="dk2"/>
                </a:solidFill>
              </a:defRPr>
            </a:lvl4pPr>
            <a:lvl5pPr lvl="4">
              <a:spcBef>
                <a:spcPts val="0"/>
              </a:spcBef>
              <a:spcAft>
                <a:spcPts val="0"/>
              </a:spcAft>
              <a:buClr>
                <a:schemeClr val="dk2"/>
              </a:buClr>
              <a:buSzPts val="4400"/>
              <a:buNone/>
              <a:defRPr sz="4400">
                <a:solidFill>
                  <a:schemeClr val="dk2"/>
                </a:solidFill>
              </a:defRPr>
            </a:lvl5pPr>
            <a:lvl6pPr lvl="5">
              <a:spcBef>
                <a:spcPts val="0"/>
              </a:spcBef>
              <a:spcAft>
                <a:spcPts val="0"/>
              </a:spcAft>
              <a:buClr>
                <a:schemeClr val="dk2"/>
              </a:buClr>
              <a:buSzPts val="4400"/>
              <a:buNone/>
              <a:defRPr sz="4400">
                <a:solidFill>
                  <a:schemeClr val="dk2"/>
                </a:solidFill>
              </a:defRPr>
            </a:lvl6pPr>
            <a:lvl7pPr lvl="6">
              <a:spcBef>
                <a:spcPts val="0"/>
              </a:spcBef>
              <a:spcAft>
                <a:spcPts val="0"/>
              </a:spcAft>
              <a:buClr>
                <a:schemeClr val="dk2"/>
              </a:buClr>
              <a:buSzPts val="4400"/>
              <a:buNone/>
              <a:defRPr sz="4400">
                <a:solidFill>
                  <a:schemeClr val="dk2"/>
                </a:solidFill>
              </a:defRPr>
            </a:lvl7pPr>
            <a:lvl8pPr lvl="7">
              <a:spcBef>
                <a:spcPts val="0"/>
              </a:spcBef>
              <a:spcAft>
                <a:spcPts val="0"/>
              </a:spcAft>
              <a:buClr>
                <a:schemeClr val="dk2"/>
              </a:buClr>
              <a:buSzPts val="4400"/>
              <a:buNone/>
              <a:defRPr sz="4400">
                <a:solidFill>
                  <a:schemeClr val="dk2"/>
                </a:solidFill>
              </a:defRPr>
            </a:lvl8pPr>
            <a:lvl9pPr lvl="8">
              <a:spcBef>
                <a:spcPts val="0"/>
              </a:spcBef>
              <a:spcAft>
                <a:spcPts val="0"/>
              </a:spcAft>
              <a:buClr>
                <a:schemeClr val="dk2"/>
              </a:buClr>
              <a:buSzPts val="4400"/>
              <a:buNone/>
              <a:defRPr sz="4400">
                <a:solidFill>
                  <a:schemeClr val="dk2"/>
                </a:solidFill>
              </a:defRPr>
            </a:lvl9pPr>
          </a:lstStyle>
          <a:p>
            <a:endParaRPr/>
          </a:p>
        </p:txBody>
      </p:sp>
      <p:sp>
        <p:nvSpPr>
          <p:cNvPr id="11" name="Google Shape;11;p2"/>
          <p:cNvSpPr/>
          <p:nvPr/>
        </p:nvSpPr>
        <p:spPr>
          <a:xfrm>
            <a:off x="5938246" y="2533163"/>
            <a:ext cx="7218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6659861" y="2533163"/>
            <a:ext cx="7218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 y="2533163"/>
            <a:ext cx="7218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21425" y="2533163"/>
            <a:ext cx="52167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color background">
  <p:cSld name="BLANK_1">
    <p:bg>
      <p:bgPr>
        <a:solidFill>
          <a:schemeClr val="accent1"/>
        </a:solidFill>
        <a:effectLst/>
      </p:bgPr>
    </p:bg>
    <p:spTree>
      <p:nvGrpSpPr>
        <p:cNvPr id="1" name="Shape 78"/>
        <p:cNvGrpSpPr/>
        <p:nvPr/>
      </p:nvGrpSpPr>
      <p:grpSpPr>
        <a:xfrm>
          <a:off x="0" y="0"/>
          <a:ext cx="0" cy="0"/>
          <a:chOff x="0" y="0"/>
          <a:chExt cx="0" cy="0"/>
        </a:xfrm>
      </p:grpSpPr>
      <p:sp>
        <p:nvSpPr>
          <p:cNvPr id="79" name="Google Shape;79;p11"/>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1"/>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1"/>
          <p:cNvSpPr/>
          <p:nvPr/>
        </p:nvSpPr>
        <p:spPr>
          <a:xfrm>
            <a:off x="0" y="5066325"/>
            <a:ext cx="893700" cy="77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1"/>
          <p:cNvSpPr/>
          <p:nvPr/>
        </p:nvSpPr>
        <p:spPr>
          <a:xfrm>
            <a:off x="893710" y="5066325"/>
            <a:ext cx="64626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1"/>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5"/>
        <p:cNvGrpSpPr/>
        <p:nvPr/>
      </p:nvGrpSpPr>
      <p:grpSpPr>
        <a:xfrm>
          <a:off x="0" y="0"/>
          <a:ext cx="0" cy="0"/>
          <a:chOff x="0" y="0"/>
          <a:chExt cx="0" cy="0"/>
        </a:xfrm>
      </p:grpSpPr>
      <p:sp>
        <p:nvSpPr>
          <p:cNvPr id="16" name="Google Shape;16;p3"/>
          <p:cNvSpPr/>
          <p:nvPr/>
        </p:nvSpPr>
        <p:spPr>
          <a:xfrm>
            <a:off x="0" y="0"/>
            <a:ext cx="9144000" cy="3993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ctrTitle"/>
          </p:nvPr>
        </p:nvSpPr>
        <p:spPr>
          <a:xfrm>
            <a:off x="685800" y="1583342"/>
            <a:ext cx="77724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endParaRPr/>
          </a:p>
        </p:txBody>
      </p:sp>
      <p:sp>
        <p:nvSpPr>
          <p:cNvPr id="18" name="Google Shape;18;p3"/>
          <p:cNvSpPr txBox="1">
            <a:spLocks noGrp="1"/>
          </p:cNvSpPr>
          <p:nvPr>
            <p:ph type="subTitle" idx="1"/>
          </p:nvPr>
        </p:nvSpPr>
        <p:spPr>
          <a:xfrm>
            <a:off x="685800" y="2840053"/>
            <a:ext cx="77724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None/>
              <a:defRPr sz="2400" b="1">
                <a:solidFill>
                  <a:schemeClr val="lt1"/>
                </a:solidFill>
              </a:defRPr>
            </a:lvl1pPr>
            <a:lvl2pPr lvl="1" algn="ctr" rtl="0">
              <a:spcBef>
                <a:spcPts val="0"/>
              </a:spcBef>
              <a:spcAft>
                <a:spcPts val="0"/>
              </a:spcAft>
              <a:buClr>
                <a:schemeClr val="lt1"/>
              </a:buClr>
              <a:buSzPts val="2400"/>
              <a:buNone/>
              <a:defRPr b="1">
                <a:solidFill>
                  <a:schemeClr val="lt1"/>
                </a:solidFill>
              </a:defRPr>
            </a:lvl2pPr>
            <a:lvl3pPr lvl="2" algn="ctr" rtl="0">
              <a:spcBef>
                <a:spcPts val="0"/>
              </a:spcBef>
              <a:spcAft>
                <a:spcPts val="0"/>
              </a:spcAft>
              <a:buClr>
                <a:schemeClr val="lt1"/>
              </a:buClr>
              <a:buSzPts val="2400"/>
              <a:buNone/>
              <a:defRPr b="1">
                <a:solidFill>
                  <a:schemeClr val="lt1"/>
                </a:solidFill>
              </a:defRPr>
            </a:lvl3pPr>
            <a:lvl4pPr lvl="3" algn="ctr" rtl="0">
              <a:spcBef>
                <a:spcPts val="0"/>
              </a:spcBef>
              <a:spcAft>
                <a:spcPts val="0"/>
              </a:spcAft>
              <a:buClr>
                <a:schemeClr val="lt1"/>
              </a:buClr>
              <a:buSzPts val="2400"/>
              <a:buNone/>
              <a:defRPr sz="2400" b="1">
                <a:solidFill>
                  <a:schemeClr val="lt1"/>
                </a:solidFill>
              </a:defRPr>
            </a:lvl4pPr>
            <a:lvl5pPr lvl="4" algn="ctr" rtl="0">
              <a:spcBef>
                <a:spcPts val="0"/>
              </a:spcBef>
              <a:spcAft>
                <a:spcPts val="0"/>
              </a:spcAft>
              <a:buClr>
                <a:schemeClr val="lt1"/>
              </a:buClr>
              <a:buSzPts val="2400"/>
              <a:buNone/>
              <a:defRPr sz="2400" b="1">
                <a:solidFill>
                  <a:schemeClr val="lt1"/>
                </a:solidFill>
              </a:defRPr>
            </a:lvl5pPr>
            <a:lvl6pPr lvl="5" algn="ctr" rtl="0">
              <a:spcBef>
                <a:spcPts val="0"/>
              </a:spcBef>
              <a:spcAft>
                <a:spcPts val="0"/>
              </a:spcAft>
              <a:buClr>
                <a:schemeClr val="lt1"/>
              </a:buClr>
              <a:buSzPts val="2400"/>
              <a:buNone/>
              <a:defRPr sz="2400" b="1">
                <a:solidFill>
                  <a:schemeClr val="lt1"/>
                </a:solidFill>
              </a:defRPr>
            </a:lvl6pPr>
            <a:lvl7pPr lvl="6" algn="ctr" rtl="0">
              <a:spcBef>
                <a:spcPts val="0"/>
              </a:spcBef>
              <a:spcAft>
                <a:spcPts val="0"/>
              </a:spcAft>
              <a:buClr>
                <a:schemeClr val="lt1"/>
              </a:buClr>
              <a:buSzPts val="2400"/>
              <a:buNone/>
              <a:defRPr sz="2400" b="1">
                <a:solidFill>
                  <a:schemeClr val="lt1"/>
                </a:solidFill>
              </a:defRPr>
            </a:lvl7pPr>
            <a:lvl8pPr lvl="7" algn="ctr" rtl="0">
              <a:spcBef>
                <a:spcPts val="0"/>
              </a:spcBef>
              <a:spcAft>
                <a:spcPts val="0"/>
              </a:spcAft>
              <a:buClr>
                <a:schemeClr val="lt1"/>
              </a:buClr>
              <a:buSzPts val="2400"/>
              <a:buNone/>
              <a:defRPr sz="2400" b="1">
                <a:solidFill>
                  <a:schemeClr val="lt1"/>
                </a:solidFill>
              </a:defRPr>
            </a:lvl8pPr>
            <a:lvl9pPr lvl="8" algn="ctr" rtl="0">
              <a:spcBef>
                <a:spcPts val="0"/>
              </a:spcBef>
              <a:spcAft>
                <a:spcPts val="0"/>
              </a:spcAft>
              <a:buClr>
                <a:schemeClr val="lt1"/>
              </a:buClr>
              <a:buSzPts val="2400"/>
              <a:buNone/>
              <a:defRPr sz="2400" b="1">
                <a:solidFill>
                  <a:schemeClr val="lt1"/>
                </a:solidFill>
              </a:defRPr>
            </a:lvl9pPr>
          </a:lstStyle>
          <a:p>
            <a:endParaRPr/>
          </a:p>
        </p:txBody>
      </p:sp>
      <p:sp>
        <p:nvSpPr>
          <p:cNvPr id="19" name="Google Shape;19;p3"/>
          <p:cNvSpPr/>
          <p:nvPr/>
        </p:nvSpPr>
        <p:spPr>
          <a:xfrm>
            <a:off x="3047704" y="3992850"/>
            <a:ext cx="3047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6096271" y="3992850"/>
            <a:ext cx="3047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1" y="3992850"/>
            <a:ext cx="3047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3"/>
        <p:cNvGrpSpPr/>
        <p:nvPr/>
      </p:nvGrpSpPr>
      <p:grpSpPr>
        <a:xfrm>
          <a:off x="0" y="0"/>
          <a:ext cx="0" cy="0"/>
          <a:chOff x="0" y="0"/>
          <a:chExt cx="0" cy="0"/>
        </a:xfrm>
      </p:grpSpPr>
      <p:sp>
        <p:nvSpPr>
          <p:cNvPr id="24" name="Google Shape;24;p4"/>
          <p:cNvSpPr txBox="1">
            <a:spLocks noGrp="1"/>
          </p:cNvSpPr>
          <p:nvPr>
            <p:ph type="body" idx="1"/>
          </p:nvPr>
        </p:nvSpPr>
        <p:spPr>
          <a:xfrm>
            <a:off x="1710425" y="2161800"/>
            <a:ext cx="5723700" cy="819900"/>
          </a:xfrm>
          <a:prstGeom prst="rect">
            <a:avLst/>
          </a:prstGeom>
        </p:spPr>
        <p:txBody>
          <a:bodyPr spcFirstLastPara="1" wrap="square" lIns="91425" tIns="91425" rIns="91425" bIns="91425" anchor="t" anchorCtr="0">
            <a:noAutofit/>
          </a:bodyPr>
          <a:lstStyle>
            <a:lvl1pPr marL="457200" lvl="0" indent="-381000" algn="ctr" rtl="0">
              <a:spcBef>
                <a:spcPts val="600"/>
              </a:spcBef>
              <a:spcAft>
                <a:spcPts val="0"/>
              </a:spcAft>
              <a:buSzPts val="2400"/>
              <a:buChar char="▷"/>
              <a:defRPr i="1"/>
            </a:lvl1pPr>
            <a:lvl2pPr marL="914400" lvl="1" indent="-381000" algn="ctr" rtl="0">
              <a:spcBef>
                <a:spcPts val="0"/>
              </a:spcBef>
              <a:spcAft>
                <a:spcPts val="0"/>
              </a:spcAft>
              <a:buSzPts val="2400"/>
              <a:buChar char="○"/>
              <a:defRPr i="1"/>
            </a:lvl2pPr>
            <a:lvl3pPr marL="1371600" lvl="2" indent="-381000" algn="ctr" rtl="0">
              <a:spcBef>
                <a:spcPts val="0"/>
              </a:spcBef>
              <a:spcAft>
                <a:spcPts val="0"/>
              </a:spcAft>
              <a:buSzPts val="2400"/>
              <a:buChar char="■"/>
              <a:defRPr i="1"/>
            </a:lvl3pPr>
            <a:lvl4pPr marL="1828800" lvl="3" indent="-381000" algn="ctr" rtl="0">
              <a:spcBef>
                <a:spcPts val="0"/>
              </a:spcBef>
              <a:spcAft>
                <a:spcPts val="0"/>
              </a:spcAft>
              <a:buSzPts val="2400"/>
              <a:buChar char="●"/>
              <a:defRPr i="1"/>
            </a:lvl4pPr>
            <a:lvl5pPr marL="2286000" lvl="4" indent="-381000" algn="ctr" rtl="0">
              <a:spcBef>
                <a:spcPts val="0"/>
              </a:spcBef>
              <a:spcAft>
                <a:spcPts val="0"/>
              </a:spcAft>
              <a:buSzPts val="2400"/>
              <a:buChar char="○"/>
              <a:defRPr i="1"/>
            </a:lvl5pPr>
            <a:lvl6pPr marL="2743200" lvl="5" indent="-381000" algn="ctr" rtl="0">
              <a:spcBef>
                <a:spcPts val="0"/>
              </a:spcBef>
              <a:spcAft>
                <a:spcPts val="0"/>
              </a:spcAft>
              <a:buSzPts val="2400"/>
              <a:buChar char="■"/>
              <a:defRPr i="1"/>
            </a:lvl6pPr>
            <a:lvl7pPr marL="3200400" lvl="6" indent="-381000" algn="ctr" rtl="0">
              <a:spcBef>
                <a:spcPts val="0"/>
              </a:spcBef>
              <a:spcAft>
                <a:spcPts val="0"/>
              </a:spcAft>
              <a:buSzPts val="2400"/>
              <a:buChar char="●"/>
              <a:defRPr i="1"/>
            </a:lvl7pPr>
            <a:lvl8pPr marL="3657600" lvl="7" indent="-381000" algn="ctr" rtl="0">
              <a:spcBef>
                <a:spcPts val="0"/>
              </a:spcBef>
              <a:spcAft>
                <a:spcPts val="0"/>
              </a:spcAft>
              <a:buSzPts val="2400"/>
              <a:buChar char="○"/>
              <a:defRPr i="1"/>
            </a:lvl8pPr>
            <a:lvl9pPr marL="4114800" lvl="8" indent="-381000" algn="ctr">
              <a:spcBef>
                <a:spcPts val="0"/>
              </a:spcBef>
              <a:spcAft>
                <a:spcPts val="0"/>
              </a:spcAft>
              <a:buSzPts val="2400"/>
              <a:buChar char="■"/>
              <a:defRPr i="1"/>
            </a:lvl9pPr>
          </a:lstStyle>
          <a:p>
            <a:endParaRPr/>
          </a:p>
        </p:txBody>
      </p:sp>
      <p:sp>
        <p:nvSpPr>
          <p:cNvPr id="25" name="Google Shape;25;p4"/>
          <p:cNvSpPr txBox="1"/>
          <p:nvPr/>
        </p:nvSpPr>
        <p:spPr>
          <a:xfrm>
            <a:off x="3593400" y="1181419"/>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b="1">
                <a:solidFill>
                  <a:schemeClr val="accent6"/>
                </a:solidFill>
              </a:rPr>
              <a:t>“</a:t>
            </a:r>
            <a:endParaRPr sz="9600" b="1">
              <a:solidFill>
                <a:schemeClr val="accent6"/>
              </a:solidFill>
            </a:endParaRPr>
          </a:p>
        </p:txBody>
      </p:sp>
      <p:sp>
        <p:nvSpPr>
          <p:cNvPr id="26" name="Google Shape;26;p4"/>
          <p:cNvSpPr/>
          <p:nvPr/>
        </p:nvSpPr>
        <p:spPr>
          <a:xfrm>
            <a:off x="5723283" y="1599675"/>
            <a:ext cx="17103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a:off x="7434177" y="1599675"/>
            <a:ext cx="17103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a:off x="0" y="1599675"/>
            <a:ext cx="17103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a:off x="1710425" y="1599675"/>
            <a:ext cx="17103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3" name="Google Shape;33;p5"/>
          <p:cNvSpPr txBox="1">
            <a:spLocks noGrp="1"/>
          </p:cNvSpPr>
          <p:nvPr>
            <p:ph type="body" idx="1"/>
          </p:nvPr>
        </p:nvSpPr>
        <p:spPr>
          <a:xfrm>
            <a:off x="893700" y="1373588"/>
            <a:ext cx="6462600" cy="35523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Clr>
                <a:schemeClr val="accent6"/>
              </a:buClr>
              <a:buSzPts val="1800"/>
              <a:buChar char="▷"/>
              <a:defRPr>
                <a:solidFill>
                  <a:schemeClr val="dk1"/>
                </a:solidFill>
              </a:defRPr>
            </a:lvl1pPr>
            <a:lvl2pPr marL="914400" lvl="1" indent="-381000">
              <a:spcBef>
                <a:spcPts val="0"/>
              </a:spcBef>
              <a:spcAft>
                <a:spcPts val="0"/>
              </a:spcAft>
              <a:buClr>
                <a:schemeClr val="dk1"/>
              </a:buClr>
              <a:buSzPts val="2400"/>
              <a:buChar char="○"/>
              <a:defRPr>
                <a:solidFill>
                  <a:schemeClr val="dk1"/>
                </a:solidFill>
              </a:defRPr>
            </a:lvl2pPr>
            <a:lvl3pPr marL="1371600" lvl="2" indent="-381000">
              <a:spcBef>
                <a:spcPts val="0"/>
              </a:spcBef>
              <a:spcAft>
                <a:spcPts val="0"/>
              </a:spcAft>
              <a:buClr>
                <a:schemeClr val="dk1"/>
              </a:buClr>
              <a:buSzPts val="2400"/>
              <a:buChar char="■"/>
              <a:defRPr>
                <a:solidFill>
                  <a:schemeClr val="dk1"/>
                </a:solidFill>
              </a:defRPr>
            </a:lvl3pPr>
            <a:lvl4pPr marL="1828800" lvl="3" indent="-381000">
              <a:spcBef>
                <a:spcPts val="0"/>
              </a:spcBef>
              <a:spcAft>
                <a:spcPts val="0"/>
              </a:spcAft>
              <a:buClr>
                <a:schemeClr val="dk1"/>
              </a:buClr>
              <a:buSzPts val="2400"/>
              <a:buChar char="●"/>
              <a:defRPr>
                <a:solidFill>
                  <a:schemeClr val="dk1"/>
                </a:solidFill>
              </a:defRPr>
            </a:lvl4pPr>
            <a:lvl5pPr marL="2286000" lvl="4" indent="-381000">
              <a:spcBef>
                <a:spcPts val="0"/>
              </a:spcBef>
              <a:spcAft>
                <a:spcPts val="0"/>
              </a:spcAft>
              <a:buClr>
                <a:schemeClr val="dk1"/>
              </a:buClr>
              <a:buSzPts val="2400"/>
              <a:buChar char="○"/>
              <a:defRPr>
                <a:solidFill>
                  <a:schemeClr val="dk1"/>
                </a:solidFill>
              </a:defRPr>
            </a:lvl5pPr>
            <a:lvl6pPr marL="2743200" lvl="5" indent="-381000">
              <a:spcBef>
                <a:spcPts val="0"/>
              </a:spcBef>
              <a:spcAft>
                <a:spcPts val="0"/>
              </a:spcAft>
              <a:buClr>
                <a:schemeClr val="dk1"/>
              </a:buClr>
              <a:buSzPts val="2400"/>
              <a:buChar char="■"/>
              <a:defRPr>
                <a:solidFill>
                  <a:schemeClr val="dk1"/>
                </a:solidFill>
              </a:defRPr>
            </a:lvl6pPr>
            <a:lvl7pPr marL="3200400" lvl="6" indent="-381000">
              <a:spcBef>
                <a:spcPts val="0"/>
              </a:spcBef>
              <a:spcAft>
                <a:spcPts val="0"/>
              </a:spcAft>
              <a:buClr>
                <a:schemeClr val="dk1"/>
              </a:buClr>
              <a:buSzPts val="2400"/>
              <a:buChar char="●"/>
              <a:defRPr>
                <a:solidFill>
                  <a:schemeClr val="dk1"/>
                </a:solidFill>
              </a:defRPr>
            </a:lvl7pPr>
            <a:lvl8pPr marL="3657600" lvl="7" indent="-381000">
              <a:spcBef>
                <a:spcPts val="0"/>
              </a:spcBef>
              <a:spcAft>
                <a:spcPts val="0"/>
              </a:spcAft>
              <a:buClr>
                <a:schemeClr val="dk1"/>
              </a:buClr>
              <a:buSzPts val="2400"/>
              <a:buChar char="○"/>
              <a:defRPr>
                <a:solidFill>
                  <a:schemeClr val="dk1"/>
                </a:solidFill>
              </a:defRPr>
            </a:lvl8pPr>
            <a:lvl9pPr marL="4114800" lvl="8" indent="-381000">
              <a:spcBef>
                <a:spcPts val="0"/>
              </a:spcBef>
              <a:spcAft>
                <a:spcPts val="0"/>
              </a:spcAft>
              <a:buClr>
                <a:schemeClr val="dk1"/>
              </a:buClr>
              <a:buSzPts val="2400"/>
              <a:buChar char="■"/>
              <a:defRPr>
                <a:solidFill>
                  <a:schemeClr val="dk1"/>
                </a:solidFill>
              </a:defRPr>
            </a:lvl9pPr>
          </a:lstStyle>
          <a:p>
            <a:endParaRPr/>
          </a:p>
        </p:txBody>
      </p:sp>
      <p:sp>
        <p:nvSpPr>
          <p:cNvPr id="34" name="Google Shape;34;p5"/>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5"/>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5"/>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5"/>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9"/>
        <p:cNvGrpSpPr/>
        <p:nvPr/>
      </p:nvGrpSpPr>
      <p:grpSpPr>
        <a:xfrm>
          <a:off x="0" y="0"/>
          <a:ext cx="0" cy="0"/>
          <a:chOff x="0" y="0"/>
          <a:chExt cx="0" cy="0"/>
        </a:xfrm>
      </p:grpSpPr>
      <p:sp>
        <p:nvSpPr>
          <p:cNvPr id="40" name="Google Shape;40;p6"/>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6"/>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6"/>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6"/>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45" name="Google Shape;45;p6"/>
          <p:cNvSpPr txBox="1">
            <a:spLocks noGrp="1"/>
          </p:cNvSpPr>
          <p:nvPr>
            <p:ph type="body" idx="1"/>
          </p:nvPr>
        </p:nvSpPr>
        <p:spPr>
          <a:xfrm>
            <a:off x="893625" y="1200150"/>
            <a:ext cx="3136800" cy="3725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6" name="Google Shape;46;p6"/>
          <p:cNvSpPr txBox="1">
            <a:spLocks noGrp="1"/>
          </p:cNvSpPr>
          <p:nvPr>
            <p:ph type="body" idx="2"/>
          </p:nvPr>
        </p:nvSpPr>
        <p:spPr>
          <a:xfrm>
            <a:off x="4219456" y="1200150"/>
            <a:ext cx="3136800" cy="3725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7" name="Google Shape;47;p6"/>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8"/>
        <p:cNvGrpSpPr/>
        <p:nvPr/>
      </p:nvGrpSpPr>
      <p:grpSpPr>
        <a:xfrm>
          <a:off x="0" y="0"/>
          <a:ext cx="0" cy="0"/>
          <a:chOff x="0" y="0"/>
          <a:chExt cx="0" cy="0"/>
        </a:xfrm>
      </p:grpSpPr>
      <p:sp>
        <p:nvSpPr>
          <p:cNvPr id="49" name="Google Shape;49;p7"/>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7"/>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7"/>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7"/>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4" name="Google Shape;54;p7"/>
          <p:cNvSpPr txBox="1">
            <a:spLocks noGrp="1"/>
          </p:cNvSpPr>
          <p:nvPr>
            <p:ph type="body" idx="1"/>
          </p:nvPr>
        </p:nvSpPr>
        <p:spPr>
          <a:xfrm>
            <a:off x="893700" y="1200150"/>
            <a:ext cx="2371200" cy="37257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5" name="Google Shape;55;p7"/>
          <p:cNvSpPr txBox="1">
            <a:spLocks noGrp="1"/>
          </p:cNvSpPr>
          <p:nvPr>
            <p:ph type="body" idx="2"/>
          </p:nvPr>
        </p:nvSpPr>
        <p:spPr>
          <a:xfrm>
            <a:off x="3386404" y="1200150"/>
            <a:ext cx="2371200" cy="37257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6" name="Google Shape;56;p7"/>
          <p:cNvSpPr txBox="1">
            <a:spLocks noGrp="1"/>
          </p:cNvSpPr>
          <p:nvPr>
            <p:ph type="body" idx="3"/>
          </p:nvPr>
        </p:nvSpPr>
        <p:spPr>
          <a:xfrm>
            <a:off x="5879107" y="1200150"/>
            <a:ext cx="2371200" cy="37257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7" name="Google Shape;57;p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8"/>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8"/>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8"/>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8"/>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8"/>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64" name="Google Shape;64;p8"/>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5"/>
        <p:cNvGrpSpPr/>
        <p:nvPr/>
      </p:nvGrpSpPr>
      <p:grpSpPr>
        <a:xfrm>
          <a:off x="0" y="0"/>
          <a:ext cx="0" cy="0"/>
          <a:chOff x="0" y="0"/>
          <a:chExt cx="0" cy="0"/>
        </a:xfrm>
      </p:grpSpPr>
      <p:sp>
        <p:nvSpPr>
          <p:cNvPr id="66" name="Google Shape;66;p9"/>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9"/>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9"/>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9"/>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9"/>
          <p:cNvSpPr txBox="1">
            <a:spLocks noGrp="1"/>
          </p:cNvSpPr>
          <p:nvPr>
            <p:ph type="body" idx="1"/>
          </p:nvPr>
        </p:nvSpPr>
        <p:spPr>
          <a:xfrm>
            <a:off x="893700" y="4649963"/>
            <a:ext cx="6462600" cy="350700"/>
          </a:xfrm>
          <a:prstGeom prst="rect">
            <a:avLst/>
          </a:prstGeom>
        </p:spPr>
        <p:txBody>
          <a:bodyPr spcFirstLastPara="1" wrap="square" lIns="91425" tIns="91425" rIns="91425" bIns="91425" anchor="b" anchorCtr="0">
            <a:noAutofit/>
          </a:bodyPr>
          <a:lstStyle>
            <a:lvl1pPr marL="457200" lvl="0" indent="-228600">
              <a:spcBef>
                <a:spcPts val="360"/>
              </a:spcBef>
              <a:spcAft>
                <a:spcPts val="0"/>
              </a:spcAft>
              <a:buClr>
                <a:schemeClr val="dk2"/>
              </a:buClr>
              <a:buSzPts val="1400"/>
              <a:buNone/>
              <a:defRPr sz="1400">
                <a:solidFill>
                  <a:schemeClr val="dk2"/>
                </a:solidFill>
              </a:defRPr>
            </a:lvl1pPr>
          </a:lstStyle>
          <a:p>
            <a:endParaRPr/>
          </a:p>
        </p:txBody>
      </p:sp>
      <p:sp>
        <p:nvSpPr>
          <p:cNvPr id="71" name="Google Shape;71;p9"/>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2"/>
        <p:cNvGrpSpPr/>
        <p:nvPr/>
      </p:nvGrpSpPr>
      <p:grpSpPr>
        <a:xfrm>
          <a:off x="0" y="0"/>
          <a:ext cx="0" cy="0"/>
          <a:chOff x="0" y="0"/>
          <a:chExt cx="0" cy="0"/>
        </a:xfrm>
      </p:grpSpPr>
      <p:sp>
        <p:nvSpPr>
          <p:cNvPr id="73" name="Google Shape;73;p10"/>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0"/>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0"/>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0"/>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0"/>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93700" y="358388"/>
            <a:ext cx="6462600"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1pPr>
            <a:lvl2pPr lvl="1">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2pPr>
            <a:lvl3pPr lvl="2">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3pPr>
            <a:lvl4pPr lvl="3">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4pPr>
            <a:lvl5pPr lvl="4">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5pPr>
            <a:lvl6pPr lvl="5">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6pPr>
            <a:lvl7pPr lvl="6">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7pPr>
            <a:lvl8pPr lvl="7">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8pPr>
            <a:lvl9pPr lvl="8">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893700" y="1373588"/>
            <a:ext cx="6462600" cy="35523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6"/>
              </a:buClr>
              <a:buSzPts val="2400"/>
              <a:buFont typeface="Lato"/>
              <a:buChar char="▷"/>
              <a:defRPr sz="2400">
                <a:solidFill>
                  <a:schemeClr val="dk1"/>
                </a:solidFill>
                <a:latin typeface="Lato"/>
                <a:ea typeface="Lato"/>
                <a:cs typeface="Lato"/>
                <a:sym typeface="Lato"/>
              </a:defRPr>
            </a:lvl1pPr>
            <a:lvl2pPr marL="914400" lvl="1"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2pPr>
            <a:lvl3pPr marL="1371600" lvl="2"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3pPr>
            <a:lvl4pPr marL="1828800" lvl="3"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4pPr>
            <a:lvl5pPr marL="2286000" lvl="4"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5pPr>
            <a:lvl6pPr marL="2743200" lvl="5"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6pPr>
            <a:lvl7pPr marL="3200400" lvl="6"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7pPr>
            <a:lvl8pPr marL="3657600" lvl="7"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8pPr>
            <a:lvl9pPr marL="4114800" lvl="8"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lvl1pPr lvl="0" algn="r">
              <a:buNone/>
              <a:defRPr sz="1300">
                <a:solidFill>
                  <a:schemeClr val="accent6"/>
                </a:solidFill>
                <a:latin typeface="Lato"/>
                <a:ea typeface="Lato"/>
                <a:cs typeface="Lato"/>
                <a:sym typeface="Lato"/>
              </a:defRPr>
            </a:lvl1pPr>
            <a:lvl2pPr lvl="1" algn="r">
              <a:buNone/>
              <a:defRPr sz="1300">
                <a:solidFill>
                  <a:schemeClr val="accent6"/>
                </a:solidFill>
                <a:latin typeface="Lato"/>
                <a:ea typeface="Lato"/>
                <a:cs typeface="Lato"/>
                <a:sym typeface="Lato"/>
              </a:defRPr>
            </a:lvl2pPr>
            <a:lvl3pPr lvl="2" algn="r">
              <a:buNone/>
              <a:defRPr sz="1300">
                <a:solidFill>
                  <a:schemeClr val="accent6"/>
                </a:solidFill>
                <a:latin typeface="Lato"/>
                <a:ea typeface="Lato"/>
                <a:cs typeface="Lato"/>
                <a:sym typeface="Lato"/>
              </a:defRPr>
            </a:lvl3pPr>
            <a:lvl4pPr lvl="3" algn="r">
              <a:buNone/>
              <a:defRPr sz="1300">
                <a:solidFill>
                  <a:schemeClr val="accent6"/>
                </a:solidFill>
                <a:latin typeface="Lato"/>
                <a:ea typeface="Lato"/>
                <a:cs typeface="Lato"/>
                <a:sym typeface="Lato"/>
              </a:defRPr>
            </a:lvl4pPr>
            <a:lvl5pPr lvl="4" algn="r">
              <a:buNone/>
              <a:defRPr sz="1300">
                <a:solidFill>
                  <a:schemeClr val="accent6"/>
                </a:solidFill>
                <a:latin typeface="Lato"/>
                <a:ea typeface="Lato"/>
                <a:cs typeface="Lato"/>
                <a:sym typeface="Lato"/>
              </a:defRPr>
            </a:lvl5pPr>
            <a:lvl6pPr lvl="5" algn="r">
              <a:buNone/>
              <a:defRPr sz="1300">
                <a:solidFill>
                  <a:schemeClr val="accent6"/>
                </a:solidFill>
                <a:latin typeface="Lato"/>
                <a:ea typeface="Lato"/>
                <a:cs typeface="Lato"/>
                <a:sym typeface="Lato"/>
              </a:defRPr>
            </a:lvl6pPr>
            <a:lvl7pPr lvl="6" algn="r">
              <a:buNone/>
              <a:defRPr sz="1300">
                <a:solidFill>
                  <a:schemeClr val="accent6"/>
                </a:solidFill>
                <a:latin typeface="Lato"/>
                <a:ea typeface="Lato"/>
                <a:cs typeface="Lato"/>
                <a:sym typeface="Lato"/>
              </a:defRPr>
            </a:lvl7pPr>
            <a:lvl8pPr lvl="7" algn="r">
              <a:buNone/>
              <a:defRPr sz="1300">
                <a:solidFill>
                  <a:schemeClr val="accent6"/>
                </a:solidFill>
                <a:latin typeface="Lato"/>
                <a:ea typeface="Lato"/>
                <a:cs typeface="Lato"/>
                <a:sym typeface="Lato"/>
              </a:defRPr>
            </a:lvl8pPr>
            <a:lvl9pPr lvl="8" algn="r">
              <a:buNone/>
              <a:defRPr sz="1300">
                <a:solidFill>
                  <a:schemeClr val="accent6"/>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2"/>
          <p:cNvSpPr txBox="1">
            <a:spLocks noGrp="1"/>
          </p:cNvSpPr>
          <p:nvPr>
            <p:ph type="ctrTitle"/>
          </p:nvPr>
        </p:nvSpPr>
        <p:spPr>
          <a:xfrm>
            <a:off x="355450" y="190975"/>
            <a:ext cx="82020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Estimating Evolutionary Stage on TRAPPIST 1-e Using Cumulative Carbon Fixed</a:t>
            </a:r>
            <a:endParaRPr/>
          </a:p>
        </p:txBody>
      </p:sp>
      <p:sp>
        <p:nvSpPr>
          <p:cNvPr id="89" name="Google Shape;89;p12"/>
          <p:cNvSpPr txBox="1"/>
          <p:nvPr/>
        </p:nvSpPr>
        <p:spPr>
          <a:xfrm>
            <a:off x="434650" y="2906800"/>
            <a:ext cx="6628500" cy="1449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100" b="1">
                <a:solidFill>
                  <a:schemeClr val="dk1"/>
                </a:solidFill>
                <a:latin typeface="Lato"/>
                <a:ea typeface="Lato"/>
                <a:cs typeface="Lato"/>
                <a:sym typeface="Lato"/>
              </a:rPr>
              <a:t>Zephyr Kennan</a:t>
            </a:r>
            <a:r>
              <a:rPr lang="en" sz="1100" baseline="30000">
                <a:solidFill>
                  <a:schemeClr val="dk1"/>
                </a:solidFill>
                <a:latin typeface="Lato"/>
                <a:ea typeface="Lato"/>
                <a:cs typeface="Lato"/>
                <a:sym typeface="Lato"/>
              </a:rPr>
              <a:t>1</a:t>
            </a:r>
            <a:r>
              <a:rPr lang="en" sz="1100">
                <a:solidFill>
                  <a:schemeClr val="dk1"/>
                </a:solidFill>
                <a:latin typeface="Lato"/>
                <a:ea typeface="Lato"/>
                <a:cs typeface="Lato"/>
                <a:sym typeface="Lato"/>
              </a:rPr>
              <a:t>,Christopher E. Doughty</a:t>
            </a:r>
            <a:r>
              <a:rPr lang="en" sz="1100" baseline="30000">
                <a:solidFill>
                  <a:schemeClr val="dk1"/>
                </a:solidFill>
                <a:latin typeface="Lato"/>
                <a:ea typeface="Lato"/>
                <a:cs typeface="Lato"/>
                <a:sym typeface="Lato"/>
              </a:rPr>
              <a:t>1</a:t>
            </a:r>
            <a:r>
              <a:rPr lang="en" sz="1100">
                <a:solidFill>
                  <a:schemeClr val="dk1"/>
                </a:solidFill>
                <a:latin typeface="Lato"/>
                <a:ea typeface="Lato"/>
                <a:cs typeface="Lato"/>
                <a:sym typeface="Lato"/>
              </a:rPr>
              <a:t>, Cameron Hrabak</a:t>
            </a:r>
            <a:r>
              <a:rPr lang="en" sz="1100" baseline="30000">
                <a:solidFill>
                  <a:schemeClr val="dk1"/>
                </a:solidFill>
                <a:latin typeface="Lato"/>
                <a:ea typeface="Lato"/>
                <a:cs typeface="Lato"/>
                <a:sym typeface="Lato"/>
              </a:rPr>
              <a:t>1</a:t>
            </a:r>
            <a:r>
              <a:rPr lang="en" sz="1100">
                <a:solidFill>
                  <a:schemeClr val="dk1"/>
                </a:solidFill>
                <a:latin typeface="Lato"/>
                <a:ea typeface="Lato"/>
                <a:cs typeface="Lato"/>
                <a:sym typeface="Lato"/>
              </a:rPr>
              <a:t>, Ben Wiebe</a:t>
            </a:r>
            <a:r>
              <a:rPr lang="en" sz="1100" baseline="30000">
                <a:solidFill>
                  <a:schemeClr val="dk1"/>
                </a:solidFill>
                <a:latin typeface="Lato"/>
                <a:ea typeface="Lato"/>
                <a:cs typeface="Lato"/>
                <a:sym typeface="Lato"/>
              </a:rPr>
              <a:t>1</a:t>
            </a:r>
            <a:r>
              <a:rPr lang="en" sz="1100">
                <a:solidFill>
                  <a:schemeClr val="dk1"/>
                </a:solidFill>
                <a:latin typeface="Lato"/>
                <a:ea typeface="Lato"/>
                <a:cs typeface="Lato"/>
                <a:sym typeface="Lato"/>
              </a:rPr>
              <a:t>, Denis Sergeev</a:t>
            </a:r>
            <a:r>
              <a:rPr lang="en" sz="1100" baseline="30000">
                <a:solidFill>
                  <a:schemeClr val="dk1"/>
                </a:solidFill>
                <a:latin typeface="Lato"/>
                <a:ea typeface="Lato"/>
                <a:cs typeface="Lato"/>
                <a:sym typeface="Lato"/>
              </a:rPr>
              <a:t>2</a:t>
            </a:r>
            <a:r>
              <a:rPr lang="en" sz="1100">
                <a:solidFill>
                  <a:schemeClr val="dk1"/>
                </a:solidFill>
                <a:latin typeface="Lato"/>
                <a:ea typeface="Lato"/>
                <a:cs typeface="Lato"/>
                <a:sym typeface="Lato"/>
              </a:rPr>
              <a:t>, Nancy Y. Kiang</a:t>
            </a:r>
            <a:r>
              <a:rPr lang="en" sz="1100" baseline="30000">
                <a:solidFill>
                  <a:schemeClr val="dk1"/>
                </a:solidFill>
                <a:latin typeface="Lato"/>
                <a:ea typeface="Lato"/>
                <a:cs typeface="Lato"/>
                <a:sym typeface="Lato"/>
              </a:rPr>
              <a:t>3</a:t>
            </a:r>
            <a:r>
              <a:rPr lang="en" sz="1100">
                <a:solidFill>
                  <a:schemeClr val="dk1"/>
                </a:solidFill>
                <a:latin typeface="Lato"/>
                <a:ea typeface="Lato"/>
                <a:cs typeface="Lato"/>
                <a:sym typeface="Lato"/>
              </a:rPr>
              <a:t>, Michael Gowanlock</a:t>
            </a:r>
            <a:r>
              <a:rPr lang="en" sz="1100" baseline="30000">
                <a:solidFill>
                  <a:schemeClr val="dk1"/>
                </a:solidFill>
                <a:latin typeface="Lato"/>
                <a:ea typeface="Lato"/>
                <a:cs typeface="Lato"/>
                <a:sym typeface="Lato"/>
              </a:rPr>
              <a:t>1</a:t>
            </a:r>
            <a:endParaRPr sz="1100" baseline="30000">
              <a:solidFill>
                <a:schemeClr val="dk1"/>
              </a:solidFill>
              <a:latin typeface="Lato"/>
              <a:ea typeface="Lato"/>
              <a:cs typeface="Lato"/>
              <a:sym typeface="Lato"/>
            </a:endParaRPr>
          </a:p>
          <a:p>
            <a:pPr marL="0" lvl="0" indent="0" algn="ctr" rtl="0">
              <a:lnSpc>
                <a:spcPct val="115000"/>
              </a:lnSpc>
              <a:spcBef>
                <a:spcPts val="0"/>
              </a:spcBef>
              <a:spcAft>
                <a:spcPts val="0"/>
              </a:spcAft>
              <a:buNone/>
            </a:pPr>
            <a:r>
              <a:rPr lang="en" sz="1100" baseline="30000">
                <a:solidFill>
                  <a:schemeClr val="dk1"/>
                </a:solidFill>
                <a:latin typeface="Lato"/>
                <a:ea typeface="Lato"/>
                <a:cs typeface="Lato"/>
                <a:sym typeface="Lato"/>
              </a:rPr>
              <a:t>1</a:t>
            </a:r>
            <a:r>
              <a:rPr lang="en" sz="1100">
                <a:solidFill>
                  <a:schemeClr val="dk1"/>
                </a:solidFill>
                <a:latin typeface="Lato"/>
                <a:ea typeface="Lato"/>
                <a:cs typeface="Lato"/>
                <a:sym typeface="Lato"/>
              </a:rPr>
              <a:t>School of Informatics, Computing, and Cyber Systems, Northern Arizona University, Flagstaff, AZ, USA, </a:t>
            </a:r>
            <a:r>
              <a:rPr lang="en" sz="1100" baseline="30000">
                <a:solidFill>
                  <a:schemeClr val="dk1"/>
                </a:solidFill>
                <a:latin typeface="Lato"/>
                <a:ea typeface="Lato"/>
                <a:cs typeface="Lato"/>
                <a:sym typeface="Lato"/>
              </a:rPr>
              <a:t>2 </a:t>
            </a:r>
            <a:r>
              <a:rPr lang="en" sz="1100">
                <a:solidFill>
                  <a:schemeClr val="dk1"/>
                </a:solidFill>
                <a:latin typeface="Lato"/>
                <a:ea typeface="Lato"/>
                <a:cs typeface="Lato"/>
                <a:sym typeface="Lato"/>
              </a:rPr>
              <a:t>University of Exeter, Exeter, UK, </a:t>
            </a:r>
            <a:r>
              <a:rPr lang="en" sz="1100" baseline="30000">
                <a:solidFill>
                  <a:schemeClr val="dk1"/>
                </a:solidFill>
                <a:latin typeface="Lato"/>
                <a:ea typeface="Lato"/>
                <a:cs typeface="Lato"/>
                <a:sym typeface="Lato"/>
              </a:rPr>
              <a:t>3</a:t>
            </a:r>
            <a:r>
              <a:rPr lang="en" sz="1100">
                <a:solidFill>
                  <a:schemeClr val="dk1"/>
                </a:solidFill>
                <a:latin typeface="Lato"/>
                <a:ea typeface="Lato"/>
                <a:cs typeface="Lato"/>
                <a:sym typeface="Lato"/>
              </a:rPr>
              <a:t> NASA Goddard Institute for Space Studies, New York, NY, USA</a:t>
            </a:r>
            <a:endParaRPr sz="1100">
              <a:solidFill>
                <a:schemeClr val="dk1"/>
              </a:solidFill>
              <a:latin typeface="Lato"/>
              <a:ea typeface="Lato"/>
              <a:cs typeface="Lato"/>
              <a:sym typeface="Lato"/>
            </a:endParaRPr>
          </a:p>
          <a:p>
            <a:pPr marL="0" lvl="0" indent="0" algn="l" rtl="0">
              <a:spcBef>
                <a:spcPts val="0"/>
              </a:spcBef>
              <a:spcAft>
                <a:spcPts val="0"/>
              </a:spcAft>
              <a:buNone/>
            </a:pPr>
            <a:endParaRPr sz="1100">
              <a:solidFill>
                <a:schemeClr val="dk1"/>
              </a:solidFill>
              <a:latin typeface="Lato"/>
              <a:ea typeface="Lato"/>
              <a:cs typeface="Lato"/>
              <a:sym typeface="Lato"/>
            </a:endParaRPr>
          </a:p>
        </p:txBody>
      </p:sp>
      <p:pic>
        <p:nvPicPr>
          <p:cNvPr id="90" name="Google Shape;90;p12" title="Outlook-jqrevdla.png"/>
          <p:cNvPicPr preferRelativeResize="0"/>
          <p:nvPr/>
        </p:nvPicPr>
        <p:blipFill>
          <a:blip r:embed="rId3">
            <a:alphaModFix/>
          </a:blip>
          <a:stretch>
            <a:fillRect/>
          </a:stretch>
        </p:blipFill>
        <p:spPr>
          <a:xfrm>
            <a:off x="796812" y="4043075"/>
            <a:ext cx="5904174" cy="792150"/>
          </a:xfrm>
          <a:prstGeom prst="rect">
            <a:avLst/>
          </a:prstGeom>
          <a:noFill/>
          <a:ln>
            <a:noFill/>
          </a:ln>
        </p:spPr>
      </p:pic>
      <p:pic>
        <p:nvPicPr>
          <p:cNvPr id="91" name="Google Shape;91;p12"/>
          <p:cNvPicPr preferRelativeResize="0"/>
          <p:nvPr/>
        </p:nvPicPr>
        <p:blipFill>
          <a:blip r:embed="rId4">
            <a:alphaModFix/>
          </a:blip>
          <a:stretch>
            <a:fillRect/>
          </a:stretch>
        </p:blipFill>
        <p:spPr>
          <a:xfrm>
            <a:off x="7007375" y="3540650"/>
            <a:ext cx="2068692" cy="12512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1"/>
          <p:cNvSpPr txBox="1"/>
          <p:nvPr/>
        </p:nvSpPr>
        <p:spPr>
          <a:xfrm>
            <a:off x="516150" y="470875"/>
            <a:ext cx="7833000" cy="76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chemeClr val="dk1"/>
                </a:solidFill>
                <a:latin typeface="Lato"/>
                <a:ea typeface="Lato"/>
                <a:cs typeface="Lato"/>
                <a:sym typeface="Lato"/>
              </a:rPr>
              <a:t>Lets try again!</a:t>
            </a:r>
            <a:endParaRPr sz="2400">
              <a:solidFill>
                <a:schemeClr val="dk1"/>
              </a:solidFill>
              <a:latin typeface="Lato"/>
              <a:ea typeface="Lato"/>
              <a:cs typeface="Lato"/>
              <a:sym typeface="Lato"/>
            </a:endParaRPr>
          </a:p>
        </p:txBody>
      </p:sp>
      <p:pic>
        <p:nvPicPr>
          <p:cNvPr id="168" name="Google Shape;168;p21" title="Figure_2.png"/>
          <p:cNvPicPr preferRelativeResize="0"/>
          <p:nvPr/>
        </p:nvPicPr>
        <p:blipFill rotWithShape="1">
          <a:blip r:embed="rId3">
            <a:alphaModFix/>
          </a:blip>
          <a:srcRect t="3354"/>
          <a:stretch/>
        </p:blipFill>
        <p:spPr>
          <a:xfrm>
            <a:off x="4971450" y="1258337"/>
            <a:ext cx="4097450" cy="2626825"/>
          </a:xfrm>
          <a:prstGeom prst="rect">
            <a:avLst/>
          </a:prstGeom>
          <a:noFill/>
          <a:ln>
            <a:noFill/>
          </a:ln>
        </p:spPr>
      </p:pic>
      <p:pic>
        <p:nvPicPr>
          <p:cNvPr id="169" name="Google Shape;169;p21" title="Figure_1.png"/>
          <p:cNvPicPr preferRelativeResize="0"/>
          <p:nvPr/>
        </p:nvPicPr>
        <p:blipFill rotWithShape="1">
          <a:blip r:embed="rId4">
            <a:alphaModFix/>
          </a:blip>
          <a:srcRect t="3409" b="10"/>
          <a:stretch/>
        </p:blipFill>
        <p:spPr>
          <a:xfrm>
            <a:off x="330200" y="1240675"/>
            <a:ext cx="4097450" cy="2625318"/>
          </a:xfrm>
          <a:prstGeom prst="rect">
            <a:avLst/>
          </a:prstGeom>
          <a:noFill/>
          <a:ln>
            <a:noFill/>
          </a:ln>
        </p:spPr>
      </p:pic>
      <p:sp>
        <p:nvSpPr>
          <p:cNvPr id="170" name="Google Shape;170;p21"/>
          <p:cNvSpPr txBox="1"/>
          <p:nvPr/>
        </p:nvSpPr>
        <p:spPr>
          <a:xfrm>
            <a:off x="507100" y="3948175"/>
            <a:ext cx="8140800" cy="93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Lato"/>
                <a:ea typeface="Lato"/>
                <a:cs typeface="Lato"/>
                <a:sym typeface="Lato"/>
              </a:rPr>
              <a:t>New data from the United Met Model, previously being used to simulate lightning activity for a potential T1e. These data sets are done with 1 bar of pressure, mostly N2 with 400ppm CO2. The hope is the added simulations of cloud coverage will provide a greater glimpse into how NPP is distributed, and how a continental mass could affect it. </a:t>
            </a:r>
            <a:endParaRPr sz="1200">
              <a:solidFill>
                <a:schemeClr val="dk1"/>
              </a:solidFill>
              <a:latin typeface="Lato"/>
              <a:ea typeface="Lato"/>
              <a:cs typeface="Lato"/>
              <a:sym typeface="Lato"/>
            </a:endParaRPr>
          </a:p>
        </p:txBody>
      </p:sp>
      <p:sp>
        <p:nvSpPr>
          <p:cNvPr id="171" name="Google Shape;171;p21"/>
          <p:cNvSpPr txBox="1"/>
          <p:nvPr/>
        </p:nvSpPr>
        <p:spPr>
          <a:xfrm>
            <a:off x="1322075" y="987175"/>
            <a:ext cx="2408700" cy="25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chemeClr val="dk1"/>
                </a:solidFill>
                <a:latin typeface="Lato"/>
                <a:ea typeface="Lato"/>
                <a:cs typeface="Lato"/>
                <a:sym typeface="Lato"/>
              </a:rPr>
              <a:t>United Met Model, Aqua Planet</a:t>
            </a:r>
            <a:endParaRPr sz="1100">
              <a:solidFill>
                <a:schemeClr val="dk1"/>
              </a:solidFill>
              <a:latin typeface="Lato"/>
              <a:ea typeface="Lato"/>
              <a:cs typeface="Lato"/>
              <a:sym typeface="Lato"/>
            </a:endParaRPr>
          </a:p>
        </p:txBody>
      </p:sp>
      <p:sp>
        <p:nvSpPr>
          <p:cNvPr id="172" name="Google Shape;172;p21"/>
          <p:cNvSpPr txBox="1"/>
          <p:nvPr/>
        </p:nvSpPr>
        <p:spPr>
          <a:xfrm>
            <a:off x="5940450" y="987175"/>
            <a:ext cx="2408700" cy="25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chemeClr val="dk1"/>
                </a:solidFill>
                <a:latin typeface="Lato"/>
                <a:ea typeface="Lato"/>
                <a:cs typeface="Lato"/>
                <a:sym typeface="Lato"/>
              </a:rPr>
              <a:t>United Met Model, Continent</a:t>
            </a:r>
            <a:endParaRPr sz="1100">
              <a:solidFill>
                <a:schemeClr val="dk1"/>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2"/>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11</a:t>
            </a:fld>
            <a:endParaRPr/>
          </a:p>
        </p:txBody>
      </p:sp>
      <p:sp>
        <p:nvSpPr>
          <p:cNvPr id="178" name="Google Shape;178;p22"/>
          <p:cNvSpPr txBox="1"/>
          <p:nvPr/>
        </p:nvSpPr>
        <p:spPr>
          <a:xfrm>
            <a:off x="901200" y="889650"/>
            <a:ext cx="7341600" cy="77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242424"/>
                </a:solidFill>
                <a:latin typeface="Lato"/>
                <a:ea typeface="Lato"/>
                <a:cs typeface="Lato"/>
                <a:sym typeface="Lato"/>
              </a:rPr>
              <a:t>With the updated models allowing for a more in-depth idea of how cloud coverage may affect the NPP, it was found that it actually severely lowered the probability of finding more advanced, multicellular life</a:t>
            </a:r>
            <a:endParaRPr>
              <a:solidFill>
                <a:srgbClr val="242424"/>
              </a:solidFill>
              <a:latin typeface="Lato"/>
              <a:ea typeface="Lato"/>
              <a:cs typeface="Lato"/>
              <a:sym typeface="Lato"/>
            </a:endParaRPr>
          </a:p>
        </p:txBody>
      </p:sp>
      <p:sp>
        <p:nvSpPr>
          <p:cNvPr id="179" name="Google Shape;179;p22"/>
          <p:cNvSpPr txBox="1"/>
          <p:nvPr/>
        </p:nvSpPr>
        <p:spPr>
          <a:xfrm>
            <a:off x="799925" y="328950"/>
            <a:ext cx="7117200" cy="41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chemeClr val="dk1"/>
                </a:solidFill>
                <a:latin typeface="Lato"/>
                <a:ea typeface="Lato"/>
                <a:cs typeface="Lato"/>
                <a:sym typeface="Lato"/>
              </a:rPr>
              <a:t>Lets try again!</a:t>
            </a:r>
            <a:endParaRPr sz="2400">
              <a:solidFill>
                <a:schemeClr val="dk1"/>
              </a:solidFill>
              <a:latin typeface="Lato"/>
              <a:ea typeface="Lato"/>
              <a:cs typeface="Lato"/>
              <a:sym typeface="Lato"/>
            </a:endParaRPr>
          </a:p>
        </p:txBody>
      </p:sp>
      <p:sp>
        <p:nvSpPr>
          <p:cNvPr id="180" name="Google Shape;180;p22"/>
          <p:cNvSpPr txBox="1"/>
          <p:nvPr/>
        </p:nvSpPr>
        <p:spPr>
          <a:xfrm>
            <a:off x="620500" y="4142825"/>
            <a:ext cx="3566100" cy="67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242424"/>
                </a:solidFill>
                <a:latin typeface="Lato"/>
                <a:ea typeface="Lato"/>
                <a:cs typeface="Lato"/>
                <a:sym typeface="Lato"/>
              </a:rPr>
              <a:t>Updated cumulative NPP plot, where the black line is Earth’s current production, and yellow is present day.  </a:t>
            </a:r>
            <a:endParaRPr sz="1000">
              <a:solidFill>
                <a:srgbClr val="242424"/>
              </a:solidFill>
              <a:latin typeface="Lato"/>
              <a:ea typeface="Lato"/>
              <a:cs typeface="Lato"/>
              <a:sym typeface="Lato"/>
            </a:endParaRPr>
          </a:p>
        </p:txBody>
      </p:sp>
      <p:sp>
        <p:nvSpPr>
          <p:cNvPr id="181" name="Google Shape;181;p22"/>
          <p:cNvSpPr txBox="1"/>
          <p:nvPr/>
        </p:nvSpPr>
        <p:spPr>
          <a:xfrm>
            <a:off x="4941625" y="3974350"/>
            <a:ext cx="3625800" cy="1046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000">
                <a:latin typeface="Lato"/>
                <a:ea typeface="Lato"/>
                <a:cs typeface="Lato"/>
                <a:sym typeface="Lato"/>
              </a:rPr>
              <a:t>Estimate of NPP on Earth (a) and Trappist 1e as an aqua planet using only &lt;700nm (b), Trappist 1e as an aqua planet &lt;1100nm  (c), and Trappist 1e including continental area &lt;1100nm (d) NPP in g m</a:t>
            </a:r>
            <a:r>
              <a:rPr lang="en" sz="1000" baseline="30000">
                <a:latin typeface="Lato"/>
                <a:ea typeface="Lato"/>
                <a:cs typeface="Lato"/>
                <a:sym typeface="Lato"/>
              </a:rPr>
              <a:t>-2</a:t>
            </a:r>
            <a:r>
              <a:rPr lang="en" sz="1000">
                <a:latin typeface="Lato"/>
                <a:ea typeface="Lato"/>
                <a:cs typeface="Lato"/>
                <a:sym typeface="Lato"/>
              </a:rPr>
              <a:t> yr</a:t>
            </a:r>
            <a:r>
              <a:rPr lang="en" sz="1000" baseline="30000">
                <a:latin typeface="Lato"/>
                <a:ea typeface="Lato"/>
                <a:cs typeface="Lato"/>
                <a:sym typeface="Lato"/>
              </a:rPr>
              <a:t>-1</a:t>
            </a:r>
            <a:r>
              <a:rPr lang="en" sz="1000">
                <a:latin typeface="Lato"/>
                <a:ea typeface="Lato"/>
                <a:cs typeface="Lato"/>
                <a:sym typeface="Lato"/>
              </a:rPr>
              <a:t> using the Miami model. </a:t>
            </a:r>
            <a:endParaRPr sz="1000">
              <a:latin typeface="Lato"/>
              <a:ea typeface="Lato"/>
              <a:cs typeface="Lato"/>
              <a:sym typeface="Lato"/>
            </a:endParaRPr>
          </a:p>
          <a:p>
            <a:pPr marL="0" lvl="0" indent="0" algn="l" rtl="0">
              <a:spcBef>
                <a:spcPts val="0"/>
              </a:spcBef>
              <a:spcAft>
                <a:spcPts val="0"/>
              </a:spcAft>
              <a:buNone/>
            </a:pPr>
            <a:endParaRPr sz="1000">
              <a:solidFill>
                <a:schemeClr val="dk1"/>
              </a:solidFill>
              <a:latin typeface="Lato"/>
              <a:ea typeface="Lato"/>
              <a:cs typeface="Lato"/>
              <a:sym typeface="Lato"/>
            </a:endParaRPr>
          </a:p>
        </p:txBody>
      </p:sp>
      <p:sp>
        <p:nvSpPr>
          <p:cNvPr id="182" name="Google Shape;182;p22"/>
          <p:cNvSpPr/>
          <p:nvPr/>
        </p:nvSpPr>
        <p:spPr>
          <a:xfrm>
            <a:off x="5293000" y="2848350"/>
            <a:ext cx="717600" cy="166800"/>
          </a:xfrm>
          <a:prstGeom prst="rect">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83" name="Google Shape;183;p22"/>
          <p:cNvSpPr/>
          <p:nvPr/>
        </p:nvSpPr>
        <p:spPr>
          <a:xfrm>
            <a:off x="7262075" y="1565350"/>
            <a:ext cx="717600" cy="166800"/>
          </a:xfrm>
          <a:prstGeom prst="rect">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84" name="Google Shape;184;p22"/>
          <p:cNvSpPr/>
          <p:nvPr/>
        </p:nvSpPr>
        <p:spPr>
          <a:xfrm>
            <a:off x="7262075" y="2848350"/>
            <a:ext cx="717600" cy="166800"/>
          </a:xfrm>
          <a:prstGeom prst="rect">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pic>
        <p:nvPicPr>
          <p:cNvPr id="185" name="Google Shape;185;p22" title="Figure_6_Rec.png"/>
          <p:cNvPicPr preferRelativeResize="0"/>
          <p:nvPr/>
        </p:nvPicPr>
        <p:blipFill>
          <a:blip r:embed="rId3">
            <a:alphaModFix/>
          </a:blip>
          <a:stretch>
            <a:fillRect/>
          </a:stretch>
        </p:blipFill>
        <p:spPr>
          <a:xfrm>
            <a:off x="5061601" y="1667260"/>
            <a:ext cx="3217875" cy="2207791"/>
          </a:xfrm>
          <a:prstGeom prst="rect">
            <a:avLst/>
          </a:prstGeom>
          <a:noFill/>
          <a:ln>
            <a:noFill/>
          </a:ln>
        </p:spPr>
      </p:pic>
      <p:pic>
        <p:nvPicPr>
          <p:cNvPr id="186" name="Google Shape;186;p22" title="Figure_5_Rec.png"/>
          <p:cNvPicPr preferRelativeResize="0"/>
          <p:nvPr/>
        </p:nvPicPr>
        <p:blipFill>
          <a:blip r:embed="rId4">
            <a:alphaModFix/>
          </a:blip>
          <a:stretch>
            <a:fillRect/>
          </a:stretch>
        </p:blipFill>
        <p:spPr>
          <a:xfrm>
            <a:off x="693038" y="1767587"/>
            <a:ext cx="3421025" cy="227489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3"/>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12</a:t>
            </a:fld>
            <a:endParaRPr/>
          </a:p>
        </p:txBody>
      </p:sp>
      <p:sp>
        <p:nvSpPr>
          <p:cNvPr id="192" name="Google Shape;192;p23"/>
          <p:cNvSpPr txBox="1"/>
          <p:nvPr/>
        </p:nvSpPr>
        <p:spPr>
          <a:xfrm>
            <a:off x="498050" y="407500"/>
            <a:ext cx="6646800" cy="64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chemeClr val="dk1"/>
                </a:solidFill>
                <a:latin typeface="Lato"/>
                <a:ea typeface="Lato"/>
                <a:cs typeface="Lato"/>
                <a:sym typeface="Lato"/>
              </a:rPr>
              <a:t>So what now?</a:t>
            </a:r>
            <a:endParaRPr sz="2400">
              <a:solidFill>
                <a:schemeClr val="dk1"/>
              </a:solidFill>
              <a:latin typeface="Lato"/>
              <a:ea typeface="Lato"/>
              <a:cs typeface="Lato"/>
              <a:sym typeface="Lato"/>
            </a:endParaRPr>
          </a:p>
        </p:txBody>
      </p:sp>
      <p:sp>
        <p:nvSpPr>
          <p:cNvPr id="193" name="Google Shape;193;p23"/>
          <p:cNvSpPr txBox="1"/>
          <p:nvPr/>
        </p:nvSpPr>
        <p:spPr>
          <a:xfrm>
            <a:off x="139350" y="1458825"/>
            <a:ext cx="8865300" cy="2878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solidFill>
                  <a:srgbClr val="333333"/>
                </a:solidFill>
                <a:latin typeface="Lato"/>
                <a:ea typeface="Lato"/>
                <a:cs typeface="Lato"/>
                <a:sym typeface="Lato"/>
              </a:rPr>
              <a:t>Our largest source of uncertainty is the planet’s atmospheric composition, or indeed even whether an atmosphere exists on these planets at all. </a:t>
            </a:r>
            <a:r>
              <a:rPr lang="en">
                <a:latin typeface="Lato"/>
                <a:ea typeface="Lato"/>
                <a:cs typeface="Lato"/>
                <a:sym typeface="Lato"/>
              </a:rPr>
              <a:t>Recent findings from the JWST on the spectra of TRAPPIST-1e rule out a thick, hazy atmosphere made primarily of H</a:t>
            </a:r>
            <a:r>
              <a:rPr lang="en" baseline="-25000">
                <a:latin typeface="Lato"/>
                <a:ea typeface="Lato"/>
                <a:cs typeface="Lato"/>
                <a:sym typeface="Lato"/>
              </a:rPr>
              <a:t>2</a:t>
            </a:r>
            <a:r>
              <a:rPr lang="en">
                <a:latin typeface="Lato"/>
                <a:ea typeface="Lato"/>
                <a:cs typeface="Lato"/>
                <a:sym typeface="Lato"/>
              </a:rPr>
              <a:t> (Espinoza et al., 2025).  Data modeling on secondary atmospheres weakly disfavors a thick atmosphere such as that on Venus, or an airless world like Mars (Glidden et al., 2025). These models weakly favor a CH</a:t>
            </a:r>
            <a:r>
              <a:rPr lang="en" baseline="-25000">
                <a:latin typeface="Lato"/>
                <a:ea typeface="Lato"/>
                <a:cs typeface="Lato"/>
                <a:sym typeface="Lato"/>
              </a:rPr>
              <a:t>4</a:t>
            </a:r>
            <a:r>
              <a:rPr lang="en">
                <a:latin typeface="Lato"/>
                <a:ea typeface="Lato"/>
                <a:cs typeface="Lato"/>
                <a:sym typeface="Lato"/>
              </a:rPr>
              <a:t> rich atmosphere, with a quiet background gas such as N</a:t>
            </a:r>
            <a:r>
              <a:rPr lang="en" baseline="-25000">
                <a:latin typeface="Lato"/>
                <a:ea typeface="Lato"/>
                <a:cs typeface="Lato"/>
                <a:sym typeface="Lato"/>
              </a:rPr>
              <a:t>2</a:t>
            </a:r>
            <a:r>
              <a:rPr lang="en">
                <a:latin typeface="Lato"/>
                <a:ea typeface="Lato"/>
                <a:cs typeface="Lato"/>
                <a:sym typeface="Lato"/>
              </a:rPr>
              <a:t> which match well with the simulated atmospheres here.  </a:t>
            </a:r>
            <a:endParaRPr>
              <a:latin typeface="Lato"/>
              <a:ea typeface="Lato"/>
              <a:cs typeface="Lato"/>
              <a:sym typeface="Lato"/>
            </a:endParaRPr>
          </a:p>
          <a:p>
            <a:pPr marL="0" lvl="0" indent="0" algn="l" rtl="0">
              <a:lnSpc>
                <a:spcPct val="115000"/>
              </a:lnSpc>
              <a:spcBef>
                <a:spcPts val="0"/>
              </a:spcBef>
              <a:spcAft>
                <a:spcPts val="0"/>
              </a:spcAft>
              <a:buNone/>
            </a:pPr>
            <a:endParaRPr>
              <a:latin typeface="Lato"/>
              <a:ea typeface="Lato"/>
              <a:cs typeface="Lato"/>
              <a:sym typeface="Lato"/>
            </a:endParaRPr>
          </a:p>
          <a:p>
            <a:pPr marL="0" lvl="0" indent="0" algn="l" rtl="0">
              <a:lnSpc>
                <a:spcPct val="115000"/>
              </a:lnSpc>
              <a:spcBef>
                <a:spcPts val="0"/>
              </a:spcBef>
              <a:spcAft>
                <a:spcPts val="0"/>
              </a:spcAft>
              <a:buNone/>
            </a:pPr>
            <a:r>
              <a:rPr lang="en">
                <a:latin typeface="Lato"/>
                <a:ea typeface="Lato"/>
                <a:cs typeface="Lato"/>
                <a:sym typeface="Lato"/>
              </a:rPr>
              <a:t>Unfortunately, through some modeling using the Photochem atmospheric model (Wogan et al. 2025), we determined that the inclusion of methane into the atmosphere these were simulated with, which does fall into the allowed constraints from Glidden et al., does not substantially affect surface temperature or haze production, and does not make the probability of greater results possible.  </a:t>
            </a:r>
            <a:endParaRPr>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4"/>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13</a:t>
            </a:fld>
            <a:endParaRPr/>
          </a:p>
        </p:txBody>
      </p:sp>
      <p:sp>
        <p:nvSpPr>
          <p:cNvPr id="199" name="Google Shape;199;p24"/>
          <p:cNvSpPr txBox="1"/>
          <p:nvPr/>
        </p:nvSpPr>
        <p:spPr>
          <a:xfrm>
            <a:off x="516125" y="489000"/>
            <a:ext cx="7932600" cy="69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chemeClr val="dk1"/>
                </a:solidFill>
                <a:latin typeface="Lato"/>
                <a:ea typeface="Lato"/>
                <a:cs typeface="Lato"/>
                <a:sym typeface="Lato"/>
              </a:rPr>
              <a:t>In the future:</a:t>
            </a:r>
            <a:endParaRPr sz="2400">
              <a:solidFill>
                <a:schemeClr val="dk1"/>
              </a:solidFill>
              <a:latin typeface="Lato"/>
              <a:ea typeface="Lato"/>
              <a:cs typeface="Lato"/>
              <a:sym typeface="Lato"/>
            </a:endParaRPr>
          </a:p>
        </p:txBody>
      </p:sp>
      <p:sp>
        <p:nvSpPr>
          <p:cNvPr id="200" name="Google Shape;200;p24"/>
          <p:cNvSpPr txBox="1"/>
          <p:nvPr/>
        </p:nvSpPr>
        <p:spPr>
          <a:xfrm>
            <a:off x="516125" y="1126675"/>
            <a:ext cx="8298000" cy="275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202122"/>
                </a:solidFill>
                <a:latin typeface="Lato"/>
                <a:ea typeface="Lato"/>
                <a:cs typeface="Lato"/>
                <a:sym typeface="Lato"/>
              </a:rPr>
              <a:t>Further modeling is up-and-coming, with the addition of more data concerning where continents are placed, and their size, and how that can also affect the cloud formation and surface temperatures of the planet. Additionally, with the use of the soon Habitable Worlds Observatory, we hope to gain more insight into the probability of an ocean existing on T1e, and how much of the surface it may cover. </a:t>
            </a:r>
            <a:endParaRPr>
              <a:solidFill>
                <a:srgbClr val="202122"/>
              </a:solidFill>
              <a:latin typeface="Lato"/>
              <a:ea typeface="Lato"/>
              <a:cs typeface="Lato"/>
              <a:sym typeface="Lato"/>
            </a:endParaRPr>
          </a:p>
          <a:p>
            <a:pPr marL="0" lvl="0" indent="0" algn="l" rtl="0">
              <a:spcBef>
                <a:spcPts val="0"/>
              </a:spcBef>
              <a:spcAft>
                <a:spcPts val="0"/>
              </a:spcAft>
              <a:buNone/>
            </a:pPr>
            <a:endParaRPr>
              <a:solidFill>
                <a:srgbClr val="202122"/>
              </a:solidFill>
              <a:latin typeface="Lato"/>
              <a:ea typeface="Lato"/>
              <a:cs typeface="Lato"/>
              <a:sym typeface="Lato"/>
            </a:endParaRPr>
          </a:p>
          <a:p>
            <a:pPr marL="0" lvl="0" indent="0" algn="l" rtl="0">
              <a:spcBef>
                <a:spcPts val="0"/>
              </a:spcBef>
              <a:spcAft>
                <a:spcPts val="0"/>
              </a:spcAft>
              <a:buNone/>
            </a:pPr>
            <a:r>
              <a:rPr lang="en">
                <a:solidFill>
                  <a:srgbClr val="202122"/>
                </a:solidFill>
                <a:latin typeface="Lato"/>
                <a:ea typeface="Lato"/>
                <a:cs typeface="Lato"/>
                <a:sym typeface="Lato"/>
              </a:rPr>
              <a:t>Until that time, we also plan to look further into precipitation scattering on these T1e simulations, to better understand how it may affect the continental land mass, vs the ocean coverage.</a:t>
            </a:r>
            <a:endParaRPr>
              <a:solidFill>
                <a:srgbClr val="202122"/>
              </a:solidFill>
              <a:latin typeface="Lato"/>
              <a:ea typeface="Lato"/>
              <a:cs typeface="Lato"/>
              <a:sym typeface="Lato"/>
            </a:endParaRPr>
          </a:p>
        </p:txBody>
      </p:sp>
      <p:pic>
        <p:nvPicPr>
          <p:cNvPr id="201" name="Google Shape;201;p24"/>
          <p:cNvPicPr preferRelativeResize="0"/>
          <p:nvPr/>
        </p:nvPicPr>
        <p:blipFill>
          <a:blip r:embed="rId3">
            <a:alphaModFix/>
          </a:blip>
          <a:stretch>
            <a:fillRect/>
          </a:stretch>
        </p:blipFill>
        <p:spPr>
          <a:xfrm>
            <a:off x="2626888" y="2824275"/>
            <a:ext cx="3711075" cy="2087474"/>
          </a:xfrm>
          <a:prstGeom prst="rect">
            <a:avLst/>
          </a:prstGeom>
          <a:noFill/>
          <a:ln>
            <a:noFill/>
          </a:ln>
        </p:spPr>
      </p:pic>
      <p:sp>
        <p:nvSpPr>
          <p:cNvPr id="202" name="Google Shape;202;p24"/>
          <p:cNvSpPr txBox="1"/>
          <p:nvPr/>
        </p:nvSpPr>
        <p:spPr>
          <a:xfrm>
            <a:off x="6377050" y="4410850"/>
            <a:ext cx="2698800" cy="21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chemeClr val="dk1"/>
                </a:solidFill>
                <a:latin typeface="Lato"/>
                <a:ea typeface="Lato"/>
                <a:cs typeface="Lato"/>
                <a:sym typeface="Lato"/>
              </a:rPr>
              <a:t>https://universemagazine.com/en/trappist-1-planets-capable-of-sustaining-life/</a:t>
            </a:r>
            <a:endParaRPr sz="1100">
              <a:solidFill>
                <a:schemeClr val="dk1"/>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3"/>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sp>
        <p:nvSpPr>
          <p:cNvPr id="97" name="Google Shape;97;p13"/>
          <p:cNvSpPr txBox="1"/>
          <p:nvPr/>
        </p:nvSpPr>
        <p:spPr>
          <a:xfrm>
            <a:off x="289775" y="579550"/>
            <a:ext cx="6565200" cy="17115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Font typeface="Lato"/>
              <a:buChar char="-"/>
            </a:pPr>
            <a:r>
              <a:rPr lang="en">
                <a:latin typeface="Lato"/>
                <a:ea typeface="Lato"/>
                <a:cs typeface="Lato"/>
                <a:sym typeface="Lato"/>
              </a:rPr>
              <a:t>With the addition of the James Webb Space Telescope launching in 2022, we have now confirmed over 6000 exoplanets!</a:t>
            </a:r>
            <a:endParaRPr>
              <a:latin typeface="Lato"/>
              <a:ea typeface="Lato"/>
              <a:cs typeface="Lato"/>
              <a:sym typeface="Lato"/>
            </a:endParaRPr>
          </a:p>
          <a:p>
            <a:pPr marL="457200" lvl="0" indent="-317500" algn="l" rtl="0">
              <a:spcBef>
                <a:spcPts val="0"/>
              </a:spcBef>
              <a:spcAft>
                <a:spcPts val="0"/>
              </a:spcAft>
              <a:buSzPts val="1400"/>
              <a:buFont typeface="Lato"/>
              <a:buChar char="-"/>
            </a:pPr>
            <a:r>
              <a:rPr lang="en">
                <a:latin typeface="Lato"/>
                <a:ea typeface="Lato"/>
                <a:cs typeface="Lato"/>
                <a:sym typeface="Lato"/>
              </a:rPr>
              <a:t>With such a massive amount of potential, the search for other life apart from our own has gradually coming to the forefront of astronomical research.</a:t>
            </a:r>
            <a:endParaRPr>
              <a:latin typeface="Lato"/>
              <a:ea typeface="Lato"/>
              <a:cs typeface="Lato"/>
              <a:sym typeface="Lato"/>
            </a:endParaRPr>
          </a:p>
          <a:p>
            <a:pPr marL="457200" lvl="0" indent="-317500" algn="l" rtl="0">
              <a:spcBef>
                <a:spcPts val="0"/>
              </a:spcBef>
              <a:spcAft>
                <a:spcPts val="0"/>
              </a:spcAft>
              <a:buSzPts val="1400"/>
              <a:buFont typeface="Lato"/>
              <a:buChar char="-"/>
            </a:pPr>
            <a:r>
              <a:rPr lang="en">
                <a:latin typeface="Lato"/>
                <a:ea typeface="Lato"/>
                <a:cs typeface="Lato"/>
                <a:sym typeface="Lato"/>
              </a:rPr>
              <a:t>However, the time and effort required to look at even a single planet through space telescopes is large, and in the future methods of determining small, microbial life will probably be different than the methods of detection for larger, multicellular life</a:t>
            </a:r>
            <a:endParaRPr>
              <a:latin typeface="Lato"/>
              <a:ea typeface="Lato"/>
              <a:cs typeface="Lato"/>
              <a:sym typeface="Lato"/>
            </a:endParaRPr>
          </a:p>
        </p:txBody>
      </p:sp>
      <p:sp>
        <p:nvSpPr>
          <p:cNvPr id="98" name="Google Shape;98;p13"/>
          <p:cNvSpPr txBox="1"/>
          <p:nvPr/>
        </p:nvSpPr>
        <p:spPr>
          <a:xfrm>
            <a:off x="498050" y="3160350"/>
            <a:ext cx="7905300" cy="111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a:latin typeface="Lato"/>
                <a:ea typeface="Lato"/>
                <a:cs typeface="Lato"/>
                <a:sym typeface="Lato"/>
              </a:rPr>
              <a:t>To help constrain these methods, we propose a simple hypothesis for quantizing the evolutionary stage of a planet:</a:t>
            </a:r>
            <a:endParaRPr sz="1500">
              <a:latin typeface="Lato"/>
              <a:ea typeface="Lato"/>
              <a:cs typeface="Lato"/>
              <a:sym typeface="Lato"/>
            </a:endParaRPr>
          </a:p>
          <a:p>
            <a:pPr marL="0" lvl="0" indent="0" algn="l" rtl="0">
              <a:lnSpc>
                <a:spcPct val="115000"/>
              </a:lnSpc>
              <a:spcBef>
                <a:spcPts val="1200"/>
              </a:spcBef>
              <a:spcAft>
                <a:spcPts val="0"/>
              </a:spcAft>
              <a:buNone/>
            </a:pPr>
            <a:r>
              <a:rPr lang="en" sz="1200" i="1">
                <a:solidFill>
                  <a:srgbClr val="202122"/>
                </a:solidFill>
                <a:highlight>
                  <a:srgbClr val="FFFFFF"/>
                </a:highlight>
                <a:latin typeface="Lato"/>
                <a:ea typeface="Lato"/>
                <a:cs typeface="Lato"/>
                <a:sym typeface="Lato"/>
              </a:rPr>
              <a:t>The biological evolution rate is a linear function of cumulative carbon fixed on a planet.</a:t>
            </a:r>
            <a:endParaRPr sz="1200" i="1">
              <a:solidFill>
                <a:srgbClr val="202122"/>
              </a:solidFill>
              <a:highlight>
                <a:srgbClr val="FFFFFF"/>
              </a:highlight>
              <a:latin typeface="Lato"/>
              <a:ea typeface="Lato"/>
              <a:cs typeface="Lato"/>
              <a:sym typeface="Lato"/>
            </a:endParaRPr>
          </a:p>
          <a:p>
            <a:pPr marL="0" lvl="0" indent="0" algn="ctr" rtl="0">
              <a:spcBef>
                <a:spcPts val="600"/>
              </a:spcBef>
              <a:spcAft>
                <a:spcPts val="0"/>
              </a:spcAft>
              <a:buNone/>
            </a:pPr>
            <a:endParaRPr sz="1500" i="1">
              <a:latin typeface="Lato"/>
              <a:ea typeface="Lato"/>
              <a:cs typeface="Lato"/>
              <a:sym typeface="Lato"/>
            </a:endParaRPr>
          </a:p>
        </p:txBody>
      </p:sp>
      <p:pic>
        <p:nvPicPr>
          <p:cNvPr id="99" name="Google Shape;99;p13"/>
          <p:cNvPicPr preferRelativeResize="0"/>
          <p:nvPr/>
        </p:nvPicPr>
        <p:blipFill>
          <a:blip r:embed="rId3">
            <a:alphaModFix/>
          </a:blip>
          <a:stretch>
            <a:fillRect/>
          </a:stretch>
        </p:blipFill>
        <p:spPr>
          <a:xfrm>
            <a:off x="6943975" y="496500"/>
            <a:ext cx="1984224" cy="1967069"/>
          </a:xfrm>
          <a:prstGeom prst="rect">
            <a:avLst/>
          </a:prstGeom>
          <a:noFill/>
          <a:ln>
            <a:noFill/>
          </a:ln>
        </p:spPr>
      </p:pic>
      <p:sp>
        <p:nvSpPr>
          <p:cNvPr id="100" name="Google Shape;100;p13"/>
          <p:cNvSpPr txBox="1"/>
          <p:nvPr/>
        </p:nvSpPr>
        <p:spPr>
          <a:xfrm>
            <a:off x="7139600" y="2497050"/>
            <a:ext cx="548700" cy="14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i="1">
                <a:solidFill>
                  <a:schemeClr val="dk1"/>
                </a:solidFill>
                <a:latin typeface="Lato"/>
                <a:ea typeface="Lato"/>
                <a:cs typeface="Lato"/>
                <a:sym typeface="Lato"/>
              </a:rPr>
              <a:t>NASA</a:t>
            </a:r>
            <a:endParaRPr sz="1100" i="1">
              <a:solidFill>
                <a:schemeClr val="dk1"/>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4"/>
          <p:cNvSpPr txBox="1">
            <a:spLocks noGrp="1"/>
          </p:cNvSpPr>
          <p:nvPr>
            <p:ph type="ctrTitle"/>
          </p:nvPr>
        </p:nvSpPr>
        <p:spPr>
          <a:xfrm>
            <a:off x="685800" y="1991842"/>
            <a:ext cx="77724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sz="7200">
              <a:solidFill>
                <a:schemeClr val="accent2"/>
              </a:solidFill>
            </a:endParaRPr>
          </a:p>
          <a:p>
            <a:pPr marL="0" lvl="0" indent="0" algn="ctr" rtl="0">
              <a:spcBef>
                <a:spcPts val="0"/>
              </a:spcBef>
              <a:spcAft>
                <a:spcPts val="0"/>
              </a:spcAft>
              <a:buNone/>
            </a:pPr>
            <a:r>
              <a:rPr lang="en"/>
              <a:t>How do we do this???</a:t>
            </a:r>
            <a:endParaRPr/>
          </a:p>
        </p:txBody>
      </p:sp>
      <p:sp>
        <p:nvSpPr>
          <p:cNvPr id="106" name="Google Shape;106;p14"/>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3</a:t>
            </a:fld>
            <a:endParaRPr/>
          </a:p>
        </p:txBody>
      </p:sp>
      <p:sp>
        <p:nvSpPr>
          <p:cNvPr id="107" name="Google Shape;107;p14"/>
          <p:cNvSpPr txBox="1"/>
          <p:nvPr/>
        </p:nvSpPr>
        <p:spPr>
          <a:xfrm>
            <a:off x="1141000" y="851225"/>
            <a:ext cx="4953300" cy="68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a:latin typeface="Lato"/>
                <a:ea typeface="Lato"/>
                <a:cs typeface="Lato"/>
                <a:sym typeface="Lato"/>
              </a:rPr>
              <a:t>Now you may ask:</a:t>
            </a:r>
            <a:endParaRPr sz="2200">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5"/>
          <p:cNvSpPr txBox="1">
            <a:spLocks noGrp="1"/>
          </p:cNvSpPr>
          <p:nvPr>
            <p:ph type="title"/>
          </p:nvPr>
        </p:nvSpPr>
        <p:spPr>
          <a:xfrm>
            <a:off x="893700" y="295013"/>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Cumulative Carbon Fixed (NPP)</a:t>
            </a:r>
            <a:endParaRPr/>
          </a:p>
        </p:txBody>
      </p:sp>
      <p:sp>
        <p:nvSpPr>
          <p:cNvPr id="113" name="Google Shape;113;p15"/>
          <p:cNvSpPr txBox="1">
            <a:spLocks noGrp="1"/>
          </p:cNvSpPr>
          <p:nvPr>
            <p:ph type="body" idx="1"/>
          </p:nvPr>
        </p:nvSpPr>
        <p:spPr>
          <a:xfrm>
            <a:off x="893700" y="1373599"/>
            <a:ext cx="6462600" cy="935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400"/>
              <a:t>The Cumulative Carbon Fixed, or Net Primary Production, is an ecological term referencing the available carbon, or energy, accumulated as biomass lives and dies. It is often used as an indicator of the heath or diversity of an ecosystem. </a:t>
            </a:r>
            <a:endParaRPr sz="1400"/>
          </a:p>
        </p:txBody>
      </p:sp>
      <p:sp>
        <p:nvSpPr>
          <p:cNvPr id="114" name="Google Shape;114;p15"/>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sp>
        <p:nvSpPr>
          <p:cNvPr id="115" name="Google Shape;115;p15"/>
          <p:cNvSpPr/>
          <p:nvPr/>
        </p:nvSpPr>
        <p:spPr>
          <a:xfrm>
            <a:off x="957375" y="2890275"/>
            <a:ext cx="1584600" cy="76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16" name="Google Shape;116;p15"/>
          <p:cNvSpPr txBox="1"/>
          <p:nvPr/>
        </p:nvSpPr>
        <p:spPr>
          <a:xfrm>
            <a:off x="957375" y="2953650"/>
            <a:ext cx="1584600" cy="46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202122"/>
                </a:solidFill>
                <a:latin typeface="Lato"/>
                <a:ea typeface="Lato"/>
                <a:cs typeface="Lato"/>
                <a:sym typeface="Lato"/>
              </a:rPr>
              <a:t>Greater NPP Shows that more lives have been lived</a:t>
            </a:r>
            <a:endParaRPr sz="1000">
              <a:solidFill>
                <a:srgbClr val="202122"/>
              </a:solidFill>
              <a:latin typeface="Lato"/>
              <a:ea typeface="Lato"/>
              <a:cs typeface="Lato"/>
              <a:sym typeface="Lato"/>
            </a:endParaRPr>
          </a:p>
        </p:txBody>
      </p:sp>
      <p:sp>
        <p:nvSpPr>
          <p:cNvPr id="117" name="Google Shape;117;p15"/>
          <p:cNvSpPr/>
          <p:nvPr/>
        </p:nvSpPr>
        <p:spPr>
          <a:xfrm>
            <a:off x="2759400" y="3066825"/>
            <a:ext cx="679200" cy="4077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18" name="Google Shape;118;p15"/>
          <p:cNvSpPr/>
          <p:nvPr/>
        </p:nvSpPr>
        <p:spPr>
          <a:xfrm>
            <a:off x="3601850" y="2890275"/>
            <a:ext cx="1584600" cy="76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19" name="Google Shape;119;p15"/>
          <p:cNvSpPr txBox="1"/>
          <p:nvPr/>
        </p:nvSpPr>
        <p:spPr>
          <a:xfrm>
            <a:off x="3601850" y="2953650"/>
            <a:ext cx="1584600" cy="46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202122"/>
                </a:solidFill>
                <a:latin typeface="Lato"/>
                <a:ea typeface="Lato"/>
                <a:cs typeface="Lato"/>
                <a:sym typeface="Lato"/>
              </a:rPr>
              <a:t>Each life has a small chance for genetic mutation, or “evolution”</a:t>
            </a:r>
            <a:endParaRPr sz="1000">
              <a:solidFill>
                <a:srgbClr val="202122"/>
              </a:solidFill>
              <a:latin typeface="Lato"/>
              <a:ea typeface="Lato"/>
              <a:cs typeface="Lato"/>
              <a:sym typeface="Lato"/>
            </a:endParaRPr>
          </a:p>
        </p:txBody>
      </p:sp>
      <p:sp>
        <p:nvSpPr>
          <p:cNvPr id="120" name="Google Shape;120;p15"/>
          <p:cNvSpPr/>
          <p:nvPr/>
        </p:nvSpPr>
        <p:spPr>
          <a:xfrm>
            <a:off x="5349700" y="3066825"/>
            <a:ext cx="679200" cy="4077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21" name="Google Shape;121;p15"/>
          <p:cNvSpPr/>
          <p:nvPr/>
        </p:nvSpPr>
        <p:spPr>
          <a:xfrm>
            <a:off x="6316950" y="2890275"/>
            <a:ext cx="1584600" cy="76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22" name="Google Shape;122;p15"/>
          <p:cNvSpPr txBox="1"/>
          <p:nvPr/>
        </p:nvSpPr>
        <p:spPr>
          <a:xfrm>
            <a:off x="6316950" y="2953650"/>
            <a:ext cx="1584600" cy="46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202122"/>
                </a:solidFill>
                <a:latin typeface="Lato"/>
                <a:ea typeface="Lato"/>
                <a:cs typeface="Lato"/>
                <a:sym typeface="Lato"/>
              </a:rPr>
              <a:t>Areas hypothesized to have more NPP, possibly more evolved life</a:t>
            </a:r>
            <a:endParaRPr sz="1000">
              <a:solidFill>
                <a:srgbClr val="202122"/>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6"/>
          <p:cNvSpPr txBox="1">
            <a:spLocks noGrp="1"/>
          </p:cNvSpPr>
          <p:nvPr>
            <p:ph type="title"/>
          </p:nvPr>
        </p:nvSpPr>
        <p:spPr>
          <a:xfrm>
            <a:off x="794000" y="-12"/>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Methods</a:t>
            </a:r>
            <a:endParaRPr/>
          </a:p>
        </p:txBody>
      </p:sp>
      <p:sp>
        <p:nvSpPr>
          <p:cNvPr id="128" name="Google Shape;128;p16"/>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a:p>
        </p:txBody>
      </p:sp>
      <p:sp>
        <p:nvSpPr>
          <p:cNvPr id="129" name="Google Shape;129;p16"/>
          <p:cNvSpPr txBox="1"/>
          <p:nvPr/>
        </p:nvSpPr>
        <p:spPr>
          <a:xfrm>
            <a:off x="911750" y="769700"/>
            <a:ext cx="7647600" cy="3474600"/>
          </a:xfrm>
          <a:prstGeom prst="rect">
            <a:avLst/>
          </a:prstGeom>
          <a:noFill/>
          <a:ln>
            <a:noFill/>
          </a:ln>
        </p:spPr>
        <p:txBody>
          <a:bodyPr spcFirstLastPara="1" wrap="square" lIns="91425" tIns="91425" rIns="91425" bIns="91425" anchor="t" anchorCtr="0">
            <a:noAutofit/>
          </a:bodyPr>
          <a:lstStyle/>
          <a:p>
            <a:pPr marL="457200" lvl="0" indent="-292100" algn="l" rtl="0">
              <a:spcBef>
                <a:spcPts val="0"/>
              </a:spcBef>
              <a:spcAft>
                <a:spcPts val="0"/>
              </a:spcAft>
              <a:buSzPts val="1000"/>
              <a:buFont typeface="Lato"/>
              <a:buChar char="-"/>
            </a:pPr>
            <a:r>
              <a:rPr lang="en" sz="1000">
                <a:solidFill>
                  <a:srgbClr val="202122"/>
                </a:solidFill>
                <a:highlight>
                  <a:srgbClr val="FFFFFF"/>
                </a:highlight>
                <a:latin typeface="Lato"/>
                <a:ea typeface="Lato"/>
                <a:cs typeface="Lato"/>
                <a:sym typeface="Lato"/>
              </a:rPr>
              <a:t>We used simulated climatology data for T1e from the THAI experiment </a:t>
            </a:r>
            <a:r>
              <a:rPr lang="en" sz="1000">
                <a:highlight>
                  <a:srgbClr val="FFFFFF"/>
                </a:highlight>
                <a:latin typeface="Lato"/>
                <a:ea typeface="Lato"/>
                <a:cs typeface="Lato"/>
                <a:sym typeface="Lato"/>
              </a:rPr>
              <a:t>(Fauchez et al., 2021, 2020)</a:t>
            </a:r>
            <a:r>
              <a:rPr lang="en" sz="1000">
                <a:solidFill>
                  <a:srgbClr val="202122"/>
                </a:solidFill>
                <a:highlight>
                  <a:srgbClr val="FFFFFF"/>
                </a:highlight>
                <a:latin typeface="Lato"/>
                <a:ea typeface="Lato"/>
                <a:cs typeface="Lato"/>
                <a:sym typeface="Lato"/>
              </a:rPr>
              <a:t> as well as GCM simulated modern Earth climatology to estimate surface productivity for different atmosphere and surface composition scenarios</a:t>
            </a:r>
            <a:endParaRPr sz="1000">
              <a:solidFill>
                <a:srgbClr val="202122"/>
              </a:solidFill>
              <a:highlight>
                <a:srgbClr val="FFFFFF"/>
              </a:highlight>
              <a:latin typeface="Lato"/>
              <a:ea typeface="Lato"/>
              <a:cs typeface="Lato"/>
              <a:sym typeface="Lato"/>
            </a:endParaRPr>
          </a:p>
          <a:p>
            <a:pPr marL="457200" lvl="0" indent="-292100" algn="l" rtl="0">
              <a:spcBef>
                <a:spcPts val="0"/>
              </a:spcBef>
              <a:spcAft>
                <a:spcPts val="0"/>
              </a:spcAft>
              <a:buClr>
                <a:srgbClr val="202122"/>
              </a:buClr>
              <a:buSzPts val="1000"/>
              <a:buFont typeface="Lato"/>
              <a:buChar char="-"/>
            </a:pPr>
            <a:r>
              <a:rPr lang="en" sz="1000">
                <a:solidFill>
                  <a:srgbClr val="202122"/>
                </a:solidFill>
                <a:highlight>
                  <a:srgbClr val="FFFFFF"/>
                </a:highlight>
                <a:latin typeface="Lato"/>
                <a:ea typeface="Lato"/>
                <a:cs typeface="Lato"/>
                <a:sym typeface="Lato"/>
              </a:rPr>
              <a:t>To model T1-e,</a:t>
            </a:r>
            <a:r>
              <a:rPr lang="en" sz="1000">
                <a:latin typeface="Lato"/>
                <a:ea typeface="Lato"/>
                <a:cs typeface="Lato"/>
                <a:sym typeface="Lato"/>
              </a:rPr>
              <a:t> we used</a:t>
            </a:r>
            <a:r>
              <a:rPr lang="en" sz="1000">
                <a:solidFill>
                  <a:srgbClr val="202122"/>
                </a:solidFill>
                <a:highlight>
                  <a:srgbClr val="FFFFFF"/>
                </a:highlight>
                <a:latin typeface="Lato"/>
                <a:ea typeface="Lato"/>
                <a:cs typeface="Lato"/>
                <a:sym typeface="Lato"/>
              </a:rPr>
              <a:t> </a:t>
            </a:r>
            <a:r>
              <a:rPr lang="en" sz="1000">
                <a:solidFill>
                  <a:srgbClr val="202122"/>
                </a:solidFill>
                <a:latin typeface="Lato"/>
                <a:ea typeface="Lato"/>
                <a:cs typeface="Lato"/>
                <a:sym typeface="Lato"/>
              </a:rPr>
              <a:t>the </a:t>
            </a:r>
            <a:r>
              <a:rPr lang="en" sz="1000">
                <a:solidFill>
                  <a:srgbClr val="464646"/>
                </a:solidFill>
                <a:highlight>
                  <a:srgbClr val="FFFFFF"/>
                </a:highlight>
                <a:latin typeface="Lato"/>
                <a:ea typeface="Lato"/>
                <a:cs typeface="Lato"/>
                <a:sym typeface="Lato"/>
              </a:rPr>
              <a:t>Met Office Unified Model (</a:t>
            </a:r>
            <a:r>
              <a:rPr lang="en" sz="1000">
                <a:solidFill>
                  <a:srgbClr val="202122"/>
                </a:solidFill>
                <a:latin typeface="Lato"/>
                <a:ea typeface="Lato"/>
                <a:cs typeface="Lato"/>
                <a:sym typeface="Lato"/>
              </a:rPr>
              <a:t>UM) model </a:t>
            </a:r>
            <a:r>
              <a:rPr lang="en" sz="1000">
                <a:latin typeface="Lato"/>
                <a:ea typeface="Lato"/>
                <a:cs typeface="Lato"/>
                <a:sym typeface="Lato"/>
              </a:rPr>
              <a:t>(Mayne et al., 2014)</a:t>
            </a:r>
            <a:r>
              <a:rPr lang="en" sz="1000">
                <a:solidFill>
                  <a:srgbClr val="202122"/>
                </a:solidFill>
                <a:latin typeface="Lato"/>
                <a:ea typeface="Lato"/>
                <a:cs typeface="Lato"/>
                <a:sym typeface="Lato"/>
              </a:rPr>
              <a:t> </a:t>
            </a:r>
            <a:r>
              <a:rPr lang="en" sz="1000">
                <a:latin typeface="Lato"/>
                <a:ea typeface="Lato"/>
                <a:cs typeface="Lato"/>
                <a:sym typeface="Lato"/>
              </a:rPr>
              <a:t>simulations, originally run at a low resolution of 144 x 90 pixels, and later with a higher resolution model to include simulated cloud coverage at 2560 x 1920 pixels (Sergeev et al. 2025). </a:t>
            </a:r>
            <a:endParaRPr sz="1000">
              <a:latin typeface="Lato"/>
              <a:ea typeface="Lato"/>
              <a:cs typeface="Lato"/>
              <a:sym typeface="Lato"/>
            </a:endParaRPr>
          </a:p>
          <a:p>
            <a:pPr marL="457200" lvl="0" indent="-292100" algn="l" rtl="0">
              <a:spcBef>
                <a:spcPts val="0"/>
              </a:spcBef>
              <a:spcAft>
                <a:spcPts val="0"/>
              </a:spcAft>
              <a:buSzPts val="1000"/>
              <a:buFont typeface="Times New Roman"/>
              <a:buChar char="-"/>
            </a:pPr>
            <a:r>
              <a:rPr lang="en" sz="1000">
                <a:latin typeface="Lato"/>
                <a:ea typeface="Lato"/>
                <a:cs typeface="Lato"/>
                <a:sym typeface="Lato"/>
              </a:rPr>
              <a:t>These data sets were plugged into the Miami Model to estimate NPP in units of grams of dry matter m</a:t>
            </a:r>
            <a:r>
              <a:rPr lang="en" sz="1000" baseline="30000">
                <a:latin typeface="Lato"/>
                <a:ea typeface="Lato"/>
                <a:cs typeface="Lato"/>
                <a:sym typeface="Lato"/>
              </a:rPr>
              <a:t>-2</a:t>
            </a:r>
            <a:r>
              <a:rPr lang="en" sz="1000">
                <a:latin typeface="Lato"/>
                <a:ea typeface="Lato"/>
                <a:cs typeface="Lato"/>
                <a:sym typeface="Lato"/>
              </a:rPr>
              <a:t> yr</a:t>
            </a:r>
            <a:r>
              <a:rPr lang="en" sz="1000" baseline="30000">
                <a:latin typeface="Lato"/>
                <a:ea typeface="Lato"/>
                <a:cs typeface="Lato"/>
                <a:sym typeface="Lato"/>
              </a:rPr>
              <a:t>-1</a:t>
            </a:r>
            <a:r>
              <a:rPr lang="en" sz="1000">
                <a:latin typeface="Lato"/>
                <a:ea typeface="Lato"/>
                <a:cs typeface="Lato"/>
                <a:sym typeface="Lato"/>
              </a:rPr>
              <a:t> as limited by temperature and precipitation on land and temperature and nutrients in the ocean.  We have added a simple function (eq 3) for nutrient limitation in the ocean, which was not in the original Miami model. </a:t>
            </a:r>
            <a:endParaRPr sz="1000">
              <a:latin typeface="Lato"/>
              <a:ea typeface="Lato"/>
              <a:cs typeface="Lato"/>
              <a:sym typeface="Lato"/>
            </a:endParaRPr>
          </a:p>
          <a:p>
            <a:pPr marL="0" lvl="0" indent="0" algn="l" rtl="0">
              <a:lnSpc>
                <a:spcPct val="115000"/>
              </a:lnSpc>
              <a:spcBef>
                <a:spcPts val="1200"/>
              </a:spcBef>
              <a:spcAft>
                <a:spcPts val="0"/>
              </a:spcAft>
              <a:buNone/>
            </a:pPr>
            <a:r>
              <a:rPr lang="en" sz="1100">
                <a:latin typeface="Times New Roman"/>
                <a:ea typeface="Times New Roman"/>
                <a:cs typeface="Times New Roman"/>
                <a:sym typeface="Times New Roman"/>
              </a:rPr>
              <a:t>where T is temperature (</a:t>
            </a:r>
            <a:r>
              <a:rPr lang="en" sz="1100">
                <a:solidFill>
                  <a:srgbClr val="202122"/>
                </a:solidFill>
                <a:highlight>
                  <a:srgbClr val="FFFFFF"/>
                </a:highlight>
                <a:latin typeface="Times New Roman"/>
                <a:ea typeface="Times New Roman"/>
                <a:cs typeface="Times New Roman"/>
                <a:sym typeface="Times New Roman"/>
              </a:rPr>
              <a:t>°C</a:t>
            </a:r>
            <a:r>
              <a:rPr lang="en" sz="1100">
                <a:solidFill>
                  <a:srgbClr val="202122"/>
                </a:solidFill>
                <a:latin typeface="Times New Roman"/>
                <a:ea typeface="Times New Roman"/>
                <a:cs typeface="Times New Roman"/>
                <a:sym typeface="Times New Roman"/>
              </a:rPr>
              <a:t>)</a:t>
            </a:r>
            <a:r>
              <a:rPr lang="en" sz="1100">
                <a:latin typeface="Times New Roman"/>
                <a:ea typeface="Times New Roman"/>
                <a:cs typeface="Times New Roman"/>
                <a:sym typeface="Times New Roman"/>
              </a:rPr>
              <a:t>, P is precipitation (mm/yr), N is nitrate (μmol l</a:t>
            </a:r>
            <a:r>
              <a:rPr lang="en" sz="1100" baseline="30000">
                <a:latin typeface="Times New Roman"/>
                <a:ea typeface="Times New Roman"/>
                <a:cs typeface="Times New Roman"/>
                <a:sym typeface="Times New Roman"/>
              </a:rPr>
              <a:t>-1</a:t>
            </a:r>
            <a:r>
              <a:rPr lang="en" sz="1100">
                <a:latin typeface="Times New Roman"/>
                <a:ea typeface="Times New Roman"/>
                <a:cs typeface="Times New Roman"/>
                <a:sym typeface="Times New Roman"/>
              </a:rPr>
              <a:t>), NPP</a:t>
            </a:r>
            <a:r>
              <a:rPr lang="en" sz="1100" baseline="-25000">
                <a:latin typeface="Times New Roman"/>
                <a:ea typeface="Times New Roman"/>
                <a:cs typeface="Times New Roman"/>
                <a:sym typeface="Times New Roman"/>
              </a:rPr>
              <a:t>T</a:t>
            </a:r>
            <a:r>
              <a:rPr lang="en" sz="1100">
                <a:latin typeface="Times New Roman"/>
                <a:ea typeface="Times New Roman"/>
                <a:cs typeface="Times New Roman"/>
                <a:sym typeface="Times New Roman"/>
              </a:rPr>
              <a:t> is the NPP response to temperature, NPP</a:t>
            </a:r>
            <a:r>
              <a:rPr lang="en" sz="1100" baseline="-25000">
                <a:latin typeface="Times New Roman"/>
                <a:ea typeface="Times New Roman"/>
                <a:cs typeface="Times New Roman"/>
                <a:sym typeface="Times New Roman"/>
              </a:rPr>
              <a:t>P</a:t>
            </a:r>
            <a:r>
              <a:rPr lang="en" sz="1100">
                <a:latin typeface="Times New Roman"/>
                <a:ea typeface="Times New Roman"/>
                <a:cs typeface="Times New Roman"/>
                <a:sym typeface="Times New Roman"/>
              </a:rPr>
              <a:t> is the response to precipitation and </a:t>
            </a:r>
            <a:r>
              <a:rPr lang="en" sz="1100">
                <a:solidFill>
                  <a:srgbClr val="242424"/>
                </a:solidFill>
                <a:highlight>
                  <a:srgbClr val="FFFFFF"/>
                </a:highlight>
                <a:latin typeface="Times New Roman"/>
                <a:ea typeface="Times New Roman"/>
                <a:cs typeface="Times New Roman"/>
                <a:sym typeface="Times New Roman"/>
              </a:rPr>
              <a:t>NPP</a:t>
            </a:r>
            <a:r>
              <a:rPr lang="en" sz="1100" baseline="-25000">
                <a:solidFill>
                  <a:srgbClr val="242424"/>
                </a:solidFill>
                <a:highlight>
                  <a:srgbClr val="FFFFFF"/>
                </a:highlight>
                <a:latin typeface="Times New Roman"/>
                <a:ea typeface="Times New Roman"/>
                <a:cs typeface="Times New Roman"/>
                <a:sym typeface="Times New Roman"/>
              </a:rPr>
              <a:t>N </a:t>
            </a:r>
            <a:r>
              <a:rPr lang="en" sz="1100">
                <a:latin typeface="Times New Roman"/>
                <a:ea typeface="Times New Roman"/>
                <a:cs typeface="Times New Roman"/>
                <a:sym typeface="Times New Roman"/>
              </a:rPr>
              <a:t>is the response to nutrients</a:t>
            </a:r>
            <a:endParaRPr sz="1100" b="1">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 sz="1100" b="1">
                <a:latin typeface="Times New Roman"/>
                <a:ea typeface="Times New Roman"/>
                <a:cs typeface="Times New Roman"/>
                <a:sym typeface="Times New Roman"/>
              </a:rPr>
              <a:t>Equation 1a</a:t>
            </a:r>
            <a:r>
              <a:rPr lang="en" sz="1100">
                <a:latin typeface="Times New Roman"/>
                <a:ea typeface="Times New Roman"/>
                <a:cs typeface="Times New Roman"/>
                <a:sym typeface="Times New Roman"/>
              </a:rPr>
              <a:t>  = NPP</a:t>
            </a:r>
            <a:r>
              <a:rPr lang="en" sz="1100" baseline="-25000">
                <a:latin typeface="Times New Roman"/>
                <a:ea typeface="Times New Roman"/>
                <a:cs typeface="Times New Roman"/>
                <a:sym typeface="Times New Roman"/>
              </a:rPr>
              <a:t>T</a:t>
            </a:r>
            <a:r>
              <a:rPr lang="en" sz="1100">
                <a:latin typeface="Times New Roman"/>
                <a:ea typeface="Times New Roman"/>
                <a:cs typeface="Times New Roman"/>
                <a:sym typeface="Times New Roman"/>
              </a:rPr>
              <a:t> = 3000 *(1 + exp(1.315 - .119 *T))</a:t>
            </a:r>
            <a:r>
              <a:rPr lang="en" sz="1100" baseline="30000">
                <a:latin typeface="Times New Roman"/>
                <a:ea typeface="Times New Roman"/>
                <a:cs typeface="Times New Roman"/>
                <a:sym typeface="Times New Roman"/>
              </a:rPr>
              <a:t>^-1          </a:t>
            </a:r>
            <a:endParaRPr sz="1100" baseline="30000">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 sz="1100" b="1">
                <a:latin typeface="Times New Roman"/>
                <a:ea typeface="Times New Roman"/>
                <a:cs typeface="Times New Roman"/>
                <a:sym typeface="Times New Roman"/>
              </a:rPr>
              <a:t>Equation 1b</a:t>
            </a:r>
            <a:r>
              <a:rPr lang="en" sz="1100">
                <a:latin typeface="Times New Roman"/>
                <a:ea typeface="Times New Roman"/>
                <a:cs typeface="Times New Roman"/>
                <a:sym typeface="Times New Roman"/>
              </a:rPr>
              <a:t>  = NPP</a:t>
            </a:r>
            <a:r>
              <a:rPr lang="en" sz="1100" baseline="-25000">
                <a:latin typeface="Times New Roman"/>
                <a:ea typeface="Times New Roman"/>
                <a:cs typeface="Times New Roman"/>
                <a:sym typeface="Times New Roman"/>
              </a:rPr>
              <a:t>T</a:t>
            </a:r>
            <a:r>
              <a:rPr lang="en" sz="1100">
                <a:latin typeface="Times New Roman"/>
                <a:ea typeface="Times New Roman"/>
                <a:cs typeface="Times New Roman"/>
                <a:sym typeface="Times New Roman"/>
              </a:rPr>
              <a:t> = 3000 *(1 + exp(1.315 - .119 *</a:t>
            </a:r>
            <a:r>
              <a:rPr lang="en" sz="1100">
                <a:solidFill>
                  <a:srgbClr val="202122"/>
                </a:solidFill>
                <a:highlight>
                  <a:srgbClr val="FFFFFF"/>
                </a:highlight>
                <a:latin typeface="Times New Roman"/>
                <a:ea typeface="Times New Roman"/>
                <a:cs typeface="Times New Roman"/>
                <a:sym typeface="Times New Roman"/>
              </a:rPr>
              <a:t> (T-2*(T-threshold)</a:t>
            </a:r>
            <a:r>
              <a:rPr lang="en" sz="1100">
                <a:solidFill>
                  <a:srgbClr val="202122"/>
                </a:solidFill>
                <a:latin typeface="Times New Roman"/>
                <a:ea typeface="Times New Roman"/>
                <a:cs typeface="Times New Roman"/>
                <a:sym typeface="Times New Roman"/>
              </a:rPr>
              <a:t>)</a:t>
            </a:r>
            <a:r>
              <a:rPr lang="en" sz="1100">
                <a:latin typeface="Times New Roman"/>
                <a:ea typeface="Times New Roman"/>
                <a:cs typeface="Times New Roman"/>
                <a:sym typeface="Times New Roman"/>
              </a:rPr>
              <a:t>)</a:t>
            </a:r>
            <a:r>
              <a:rPr lang="en" sz="1100" baseline="30000">
                <a:latin typeface="Times New Roman"/>
                <a:ea typeface="Times New Roman"/>
                <a:cs typeface="Times New Roman"/>
                <a:sym typeface="Times New Roman"/>
              </a:rPr>
              <a:t>^-1</a:t>
            </a:r>
            <a:endParaRPr sz="1100" baseline="30000">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 sz="1100" b="1">
                <a:latin typeface="Times New Roman"/>
                <a:ea typeface="Times New Roman"/>
                <a:cs typeface="Times New Roman"/>
                <a:sym typeface="Times New Roman"/>
              </a:rPr>
              <a:t>Equation 2 </a:t>
            </a:r>
            <a:r>
              <a:rPr lang="en" sz="1100">
                <a:latin typeface="Times New Roman"/>
                <a:ea typeface="Times New Roman"/>
                <a:cs typeface="Times New Roman"/>
                <a:sym typeface="Times New Roman"/>
              </a:rPr>
              <a:t>=  NPP</a:t>
            </a:r>
            <a:r>
              <a:rPr lang="en" sz="1100" baseline="-25000">
                <a:latin typeface="Times New Roman"/>
                <a:ea typeface="Times New Roman"/>
                <a:cs typeface="Times New Roman"/>
                <a:sym typeface="Times New Roman"/>
              </a:rPr>
              <a:t>P</a:t>
            </a:r>
            <a:r>
              <a:rPr lang="en" sz="1100">
                <a:latin typeface="Times New Roman"/>
                <a:ea typeface="Times New Roman"/>
                <a:cs typeface="Times New Roman"/>
                <a:sym typeface="Times New Roman"/>
              </a:rPr>
              <a:t> = 3000 *(1 – exp(-0.000664 * P))</a:t>
            </a:r>
            <a:endParaRPr sz="1100">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 sz="1100" b="1">
                <a:latin typeface="Times New Roman"/>
                <a:ea typeface="Times New Roman"/>
                <a:cs typeface="Times New Roman"/>
                <a:sym typeface="Times New Roman"/>
              </a:rPr>
              <a:t>Equation 3 </a:t>
            </a:r>
            <a:r>
              <a:rPr lang="en" sz="1100">
                <a:latin typeface="Times New Roman"/>
                <a:ea typeface="Times New Roman"/>
                <a:cs typeface="Times New Roman"/>
                <a:sym typeface="Times New Roman"/>
              </a:rPr>
              <a:t>=  NPP</a:t>
            </a:r>
            <a:r>
              <a:rPr lang="en" sz="1100" baseline="-25000">
                <a:latin typeface="Times New Roman"/>
                <a:ea typeface="Times New Roman"/>
                <a:cs typeface="Times New Roman"/>
                <a:sym typeface="Times New Roman"/>
              </a:rPr>
              <a:t>N</a:t>
            </a:r>
            <a:r>
              <a:rPr lang="en" sz="1100">
                <a:latin typeface="Times New Roman"/>
                <a:ea typeface="Times New Roman"/>
                <a:cs typeface="Times New Roman"/>
                <a:sym typeface="Times New Roman"/>
              </a:rPr>
              <a:t> = 500 *(1 – exp(-0.2 * N)) </a:t>
            </a:r>
            <a:r>
              <a:rPr lang="en" sz="600">
                <a:solidFill>
                  <a:srgbClr val="202122"/>
                </a:solidFill>
                <a:highlight>
                  <a:srgbClr val="FFFFFF"/>
                </a:highlight>
                <a:latin typeface="Times New Roman"/>
                <a:ea typeface="Times New Roman"/>
                <a:cs typeface="Times New Roman"/>
                <a:sym typeface="Times New Roman"/>
              </a:rPr>
              <a:t>We have added a simple function (eq 3) for nutrient limitation in the ocean, which was not in the original Miami model.  Ocean NPP starts with a maximum of 500 g  m</a:t>
            </a:r>
            <a:r>
              <a:rPr lang="en" sz="600" baseline="30000">
                <a:solidFill>
                  <a:srgbClr val="202122"/>
                </a:solidFill>
                <a:highlight>
                  <a:srgbClr val="FFFFFF"/>
                </a:highlight>
                <a:latin typeface="Times New Roman"/>
                <a:ea typeface="Times New Roman"/>
                <a:cs typeface="Times New Roman"/>
                <a:sym typeface="Times New Roman"/>
              </a:rPr>
              <a:t>-2</a:t>
            </a:r>
            <a:r>
              <a:rPr lang="en" sz="600">
                <a:solidFill>
                  <a:srgbClr val="202122"/>
                </a:solidFill>
                <a:highlight>
                  <a:srgbClr val="FFFFFF"/>
                </a:highlight>
                <a:latin typeface="Times New Roman"/>
                <a:ea typeface="Times New Roman"/>
                <a:cs typeface="Times New Roman"/>
                <a:sym typeface="Times New Roman"/>
              </a:rPr>
              <a:t> yr</a:t>
            </a:r>
            <a:r>
              <a:rPr lang="en" sz="600" baseline="30000">
                <a:solidFill>
                  <a:srgbClr val="202122"/>
                </a:solidFill>
                <a:highlight>
                  <a:srgbClr val="FFFFFF"/>
                </a:highlight>
                <a:latin typeface="Times New Roman"/>
                <a:ea typeface="Times New Roman"/>
                <a:cs typeface="Times New Roman"/>
                <a:sym typeface="Times New Roman"/>
              </a:rPr>
              <a:t>-1</a:t>
            </a:r>
            <a:r>
              <a:rPr lang="en" sz="600">
                <a:solidFill>
                  <a:srgbClr val="202122"/>
                </a:solidFill>
                <a:highlight>
                  <a:srgbClr val="FFFFFF"/>
                </a:highlight>
                <a:latin typeface="Times New Roman"/>
                <a:ea typeface="Times New Roman"/>
                <a:cs typeface="Times New Roman"/>
                <a:sym typeface="Times New Roman"/>
              </a:rPr>
              <a:t> in nutrient rich waters to &lt;</a:t>
            </a:r>
            <a:r>
              <a:rPr lang="en" sz="600">
                <a:highlight>
                  <a:srgbClr val="FFFFFF"/>
                </a:highlight>
                <a:latin typeface="Times New Roman"/>
                <a:ea typeface="Times New Roman"/>
                <a:cs typeface="Times New Roman"/>
                <a:sym typeface="Times New Roman"/>
              </a:rPr>
              <a:t> 10 </a:t>
            </a:r>
            <a:r>
              <a:rPr lang="en" sz="600">
                <a:solidFill>
                  <a:srgbClr val="202122"/>
                </a:solidFill>
                <a:highlight>
                  <a:srgbClr val="FFFFFF"/>
                </a:highlight>
                <a:latin typeface="Times New Roman"/>
                <a:ea typeface="Times New Roman"/>
                <a:cs typeface="Times New Roman"/>
                <a:sym typeface="Times New Roman"/>
              </a:rPr>
              <a:t>g m</a:t>
            </a:r>
            <a:r>
              <a:rPr lang="en" sz="600" baseline="30000">
                <a:solidFill>
                  <a:srgbClr val="202122"/>
                </a:solidFill>
                <a:highlight>
                  <a:srgbClr val="FFFFFF"/>
                </a:highlight>
                <a:latin typeface="Times New Roman"/>
                <a:ea typeface="Times New Roman"/>
                <a:cs typeface="Times New Roman"/>
                <a:sym typeface="Times New Roman"/>
              </a:rPr>
              <a:t>-2</a:t>
            </a:r>
            <a:r>
              <a:rPr lang="en" sz="600">
                <a:solidFill>
                  <a:srgbClr val="202122"/>
                </a:solidFill>
                <a:highlight>
                  <a:srgbClr val="FFFFFF"/>
                </a:highlight>
                <a:latin typeface="Times New Roman"/>
                <a:ea typeface="Times New Roman"/>
                <a:cs typeface="Times New Roman"/>
                <a:sym typeface="Times New Roman"/>
              </a:rPr>
              <a:t> yr</a:t>
            </a:r>
            <a:r>
              <a:rPr lang="en" sz="600" baseline="30000">
                <a:solidFill>
                  <a:srgbClr val="202122"/>
                </a:solidFill>
                <a:highlight>
                  <a:srgbClr val="FFFFFF"/>
                </a:highlight>
                <a:latin typeface="Times New Roman"/>
                <a:ea typeface="Times New Roman"/>
                <a:cs typeface="Times New Roman"/>
                <a:sym typeface="Times New Roman"/>
              </a:rPr>
              <a:t>-1</a:t>
            </a:r>
            <a:r>
              <a:rPr lang="en" sz="600">
                <a:solidFill>
                  <a:srgbClr val="202122"/>
                </a:solidFill>
                <a:highlight>
                  <a:srgbClr val="FFFFFF"/>
                </a:highlight>
                <a:latin typeface="Times New Roman"/>
                <a:ea typeface="Times New Roman"/>
                <a:cs typeface="Times New Roman"/>
                <a:sym typeface="Times New Roman"/>
              </a:rPr>
              <a:t> </a:t>
            </a:r>
            <a:r>
              <a:rPr lang="en" sz="600">
                <a:highlight>
                  <a:srgbClr val="FFFFFF"/>
                </a:highlight>
                <a:latin typeface="Times New Roman"/>
                <a:ea typeface="Times New Roman"/>
                <a:cs typeface="Times New Roman"/>
                <a:sym typeface="Times New Roman"/>
              </a:rPr>
              <a:t>in low nutrient waters  (Boyd et al., 2014)</a:t>
            </a:r>
            <a:r>
              <a:rPr lang="en" sz="600">
                <a:solidFill>
                  <a:srgbClr val="202122"/>
                </a:solidFill>
                <a:highlight>
                  <a:srgbClr val="FFFFFF"/>
                </a:highlight>
                <a:latin typeface="Times New Roman"/>
                <a:ea typeface="Times New Roman"/>
                <a:cs typeface="Times New Roman"/>
                <a:sym typeface="Times New Roman"/>
              </a:rPr>
              <a:t>.</a:t>
            </a:r>
            <a:endParaRPr sz="600">
              <a:solidFill>
                <a:srgbClr val="202122"/>
              </a:solidFill>
              <a:highlight>
                <a:srgbClr val="FFFFFF"/>
              </a:highlight>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 sz="1100" b="1">
                <a:latin typeface="Times New Roman"/>
                <a:ea typeface="Times New Roman"/>
                <a:cs typeface="Times New Roman"/>
                <a:sym typeface="Times New Roman"/>
              </a:rPr>
              <a:t>Equation 4a </a:t>
            </a:r>
            <a:r>
              <a:rPr lang="en" sz="1100">
                <a:latin typeface="Times New Roman"/>
                <a:ea typeface="Times New Roman"/>
                <a:cs typeface="Times New Roman"/>
                <a:sym typeface="Times New Roman"/>
              </a:rPr>
              <a:t>= </a:t>
            </a:r>
            <a:r>
              <a:rPr lang="en" sz="1100">
                <a:solidFill>
                  <a:srgbClr val="242424"/>
                </a:solidFill>
                <a:highlight>
                  <a:srgbClr val="FFFFFF"/>
                </a:highlight>
                <a:latin typeface="Times New Roman"/>
                <a:ea typeface="Times New Roman"/>
                <a:cs typeface="Times New Roman"/>
                <a:sym typeface="Times New Roman"/>
              </a:rPr>
              <a:t>NPP</a:t>
            </a:r>
            <a:r>
              <a:rPr lang="en" sz="1100" baseline="-25000">
                <a:solidFill>
                  <a:srgbClr val="242424"/>
                </a:solidFill>
                <a:highlight>
                  <a:srgbClr val="FFFFFF"/>
                </a:highlight>
                <a:latin typeface="Times New Roman"/>
                <a:ea typeface="Times New Roman"/>
                <a:cs typeface="Times New Roman"/>
                <a:sym typeface="Times New Roman"/>
              </a:rPr>
              <a:t>final_land</a:t>
            </a:r>
            <a:r>
              <a:rPr lang="en" sz="1100">
                <a:solidFill>
                  <a:srgbClr val="242424"/>
                </a:solidFill>
                <a:highlight>
                  <a:srgbClr val="FFFFFF"/>
                </a:highlight>
                <a:latin typeface="Times New Roman"/>
                <a:ea typeface="Times New Roman"/>
                <a:cs typeface="Times New Roman"/>
                <a:sym typeface="Times New Roman"/>
              </a:rPr>
              <a:t> = min(NPP</a:t>
            </a:r>
            <a:r>
              <a:rPr lang="en" sz="1100" baseline="-25000">
                <a:solidFill>
                  <a:srgbClr val="242424"/>
                </a:solidFill>
                <a:highlight>
                  <a:srgbClr val="FFFFFF"/>
                </a:highlight>
                <a:latin typeface="Times New Roman"/>
                <a:ea typeface="Times New Roman"/>
                <a:cs typeface="Times New Roman"/>
                <a:sym typeface="Times New Roman"/>
              </a:rPr>
              <a:t>T</a:t>
            </a:r>
            <a:r>
              <a:rPr lang="en" sz="1100">
                <a:solidFill>
                  <a:srgbClr val="242424"/>
                </a:solidFill>
                <a:highlight>
                  <a:srgbClr val="FFFFFF"/>
                </a:highlight>
                <a:latin typeface="Times New Roman"/>
                <a:ea typeface="Times New Roman"/>
                <a:cs typeface="Times New Roman"/>
                <a:sym typeface="Times New Roman"/>
              </a:rPr>
              <a:t>, NPP</a:t>
            </a:r>
            <a:r>
              <a:rPr lang="en" sz="1100" baseline="-25000">
                <a:solidFill>
                  <a:srgbClr val="242424"/>
                </a:solidFill>
                <a:highlight>
                  <a:srgbClr val="FFFFFF"/>
                </a:highlight>
                <a:latin typeface="Times New Roman"/>
                <a:ea typeface="Times New Roman"/>
                <a:cs typeface="Times New Roman"/>
                <a:sym typeface="Times New Roman"/>
              </a:rPr>
              <a:t>P</a:t>
            </a:r>
            <a:r>
              <a:rPr lang="en" sz="1100">
                <a:solidFill>
                  <a:srgbClr val="242424"/>
                </a:solidFill>
                <a:highlight>
                  <a:srgbClr val="FFFFFF"/>
                </a:highlight>
                <a:latin typeface="Times New Roman"/>
                <a:ea typeface="Times New Roman"/>
                <a:cs typeface="Times New Roman"/>
                <a:sym typeface="Times New Roman"/>
              </a:rPr>
              <a:t>)</a:t>
            </a:r>
            <a:r>
              <a:rPr lang="en" sz="1100" baseline="-25000">
                <a:solidFill>
                  <a:srgbClr val="242424"/>
                </a:solidFill>
                <a:highlight>
                  <a:srgbClr val="FFFFFF"/>
                </a:highlight>
                <a:latin typeface="Times New Roman"/>
                <a:ea typeface="Times New Roman"/>
                <a:cs typeface="Times New Roman"/>
                <a:sym typeface="Times New Roman"/>
              </a:rPr>
              <a:t>land</a:t>
            </a:r>
            <a:endParaRPr sz="1100" baseline="-25000">
              <a:solidFill>
                <a:srgbClr val="242424"/>
              </a:solidFill>
              <a:highlight>
                <a:srgbClr val="FFFFFF"/>
              </a:highlight>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 sz="1100" b="1">
                <a:latin typeface="Times New Roman"/>
                <a:ea typeface="Times New Roman"/>
                <a:cs typeface="Times New Roman"/>
                <a:sym typeface="Times New Roman"/>
              </a:rPr>
              <a:t>Equation 4b </a:t>
            </a:r>
            <a:r>
              <a:rPr lang="en" sz="1100">
                <a:latin typeface="Times New Roman"/>
                <a:ea typeface="Times New Roman"/>
                <a:cs typeface="Times New Roman"/>
                <a:sym typeface="Times New Roman"/>
              </a:rPr>
              <a:t>= </a:t>
            </a:r>
            <a:r>
              <a:rPr lang="en" sz="1100">
                <a:solidFill>
                  <a:srgbClr val="242424"/>
                </a:solidFill>
                <a:highlight>
                  <a:srgbClr val="FFFFFF"/>
                </a:highlight>
                <a:latin typeface="Times New Roman"/>
                <a:ea typeface="Times New Roman"/>
                <a:cs typeface="Times New Roman"/>
                <a:sym typeface="Times New Roman"/>
              </a:rPr>
              <a:t>NPP</a:t>
            </a:r>
            <a:r>
              <a:rPr lang="en" sz="1100" baseline="-25000">
                <a:solidFill>
                  <a:srgbClr val="242424"/>
                </a:solidFill>
                <a:highlight>
                  <a:srgbClr val="FFFFFF"/>
                </a:highlight>
                <a:latin typeface="Times New Roman"/>
                <a:ea typeface="Times New Roman"/>
                <a:cs typeface="Times New Roman"/>
                <a:sym typeface="Times New Roman"/>
              </a:rPr>
              <a:t>final_ocean</a:t>
            </a:r>
            <a:r>
              <a:rPr lang="en" sz="1100">
                <a:solidFill>
                  <a:srgbClr val="242424"/>
                </a:solidFill>
                <a:highlight>
                  <a:srgbClr val="FFFFFF"/>
                </a:highlight>
                <a:latin typeface="Times New Roman"/>
                <a:ea typeface="Times New Roman"/>
                <a:cs typeface="Times New Roman"/>
                <a:sym typeface="Times New Roman"/>
              </a:rPr>
              <a:t> = min(NPP</a:t>
            </a:r>
            <a:r>
              <a:rPr lang="en" sz="1100" baseline="-25000">
                <a:solidFill>
                  <a:srgbClr val="242424"/>
                </a:solidFill>
                <a:highlight>
                  <a:srgbClr val="FFFFFF"/>
                </a:highlight>
                <a:latin typeface="Times New Roman"/>
                <a:ea typeface="Times New Roman"/>
                <a:cs typeface="Times New Roman"/>
                <a:sym typeface="Times New Roman"/>
              </a:rPr>
              <a:t>T</a:t>
            </a:r>
            <a:r>
              <a:rPr lang="en" sz="1100">
                <a:solidFill>
                  <a:srgbClr val="242424"/>
                </a:solidFill>
                <a:highlight>
                  <a:srgbClr val="FFFFFF"/>
                </a:highlight>
                <a:latin typeface="Times New Roman"/>
                <a:ea typeface="Times New Roman"/>
                <a:cs typeface="Times New Roman"/>
                <a:sym typeface="Times New Roman"/>
              </a:rPr>
              <a:t>, NPP</a:t>
            </a:r>
            <a:r>
              <a:rPr lang="en" sz="1100" baseline="-25000">
                <a:solidFill>
                  <a:srgbClr val="242424"/>
                </a:solidFill>
                <a:highlight>
                  <a:srgbClr val="FFFFFF"/>
                </a:highlight>
                <a:latin typeface="Times New Roman"/>
                <a:ea typeface="Times New Roman"/>
                <a:cs typeface="Times New Roman"/>
                <a:sym typeface="Times New Roman"/>
              </a:rPr>
              <a:t>N</a:t>
            </a:r>
            <a:r>
              <a:rPr lang="en" sz="1100">
                <a:solidFill>
                  <a:srgbClr val="242424"/>
                </a:solidFill>
                <a:highlight>
                  <a:srgbClr val="FFFFFF"/>
                </a:highlight>
                <a:latin typeface="Times New Roman"/>
                <a:ea typeface="Times New Roman"/>
                <a:cs typeface="Times New Roman"/>
                <a:sym typeface="Times New Roman"/>
              </a:rPr>
              <a:t>)</a:t>
            </a:r>
            <a:r>
              <a:rPr lang="en" sz="1100" baseline="-25000">
                <a:solidFill>
                  <a:srgbClr val="242424"/>
                </a:solidFill>
                <a:highlight>
                  <a:srgbClr val="FFFFFF"/>
                </a:highlight>
                <a:latin typeface="Times New Roman"/>
                <a:ea typeface="Times New Roman"/>
                <a:cs typeface="Times New Roman"/>
                <a:sym typeface="Times New Roman"/>
              </a:rPr>
              <a:t>oceans</a:t>
            </a:r>
            <a:endParaRPr sz="1100" baseline="-25000">
              <a:solidFill>
                <a:srgbClr val="242424"/>
              </a:solidFill>
              <a:highlight>
                <a:srgbClr val="FFFFFF"/>
              </a:highlight>
              <a:latin typeface="Times New Roman"/>
              <a:ea typeface="Times New Roman"/>
              <a:cs typeface="Times New Roman"/>
              <a:sym typeface="Times New Roman"/>
            </a:endParaRPr>
          </a:p>
          <a:p>
            <a:pPr marL="457200" lvl="0" indent="0" algn="l" rtl="0">
              <a:spcBef>
                <a:spcPts val="600"/>
              </a:spcBef>
              <a:spcAft>
                <a:spcPts val="0"/>
              </a:spcAft>
              <a:buNone/>
            </a:pPr>
            <a:endParaRPr sz="1000">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7"/>
          <p:cNvSpPr txBox="1">
            <a:spLocks noGrp="1"/>
          </p:cNvSpPr>
          <p:nvPr>
            <p:ph type="title"/>
          </p:nvPr>
        </p:nvSpPr>
        <p:spPr>
          <a:xfrm>
            <a:off x="821250" y="390250"/>
            <a:ext cx="4258800" cy="655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t>But wait! There’s more!</a:t>
            </a:r>
            <a:endParaRPr sz="2400"/>
          </a:p>
        </p:txBody>
      </p:sp>
      <p:sp>
        <p:nvSpPr>
          <p:cNvPr id="135" name="Google Shape;135;p1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sp>
        <p:nvSpPr>
          <p:cNvPr id="136" name="Google Shape;136;p17"/>
          <p:cNvSpPr txBox="1"/>
          <p:nvPr/>
        </p:nvSpPr>
        <p:spPr>
          <a:xfrm>
            <a:off x="1077600" y="1267775"/>
            <a:ext cx="6637500" cy="157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Lato"/>
                <a:ea typeface="Lato"/>
                <a:cs typeface="Lato"/>
                <a:sym typeface="Lato"/>
              </a:rPr>
              <a:t>The Miami model does not incorporate light limitation on NPP; however, light is critical for photosynthesis. To incorporate radiation levels into our NPP estimates, we used maps of downwelling stellar flux at the surface in W m</a:t>
            </a:r>
            <a:r>
              <a:rPr lang="en" sz="1200" baseline="30000">
                <a:latin typeface="Lato"/>
                <a:ea typeface="Lato"/>
                <a:cs typeface="Lato"/>
                <a:sym typeface="Lato"/>
              </a:rPr>
              <a:t>-2</a:t>
            </a:r>
            <a:r>
              <a:rPr lang="en" sz="1200">
                <a:latin typeface="Lato"/>
                <a:ea typeface="Lato"/>
                <a:cs typeface="Lato"/>
                <a:sym typeface="Lato"/>
              </a:rPr>
              <a:t> (F</a:t>
            </a:r>
            <a:r>
              <a:rPr lang="en" sz="1200" baseline="-25000">
                <a:latin typeface="Lato"/>
                <a:ea typeface="Lato"/>
                <a:cs typeface="Lato"/>
                <a:sym typeface="Lato"/>
              </a:rPr>
              <a:t>SW</a:t>
            </a:r>
            <a:r>
              <a:rPr lang="en" sz="1200" baseline="30000">
                <a:latin typeface="Lato"/>
                <a:ea typeface="Lato"/>
                <a:cs typeface="Lato"/>
                <a:sym typeface="Lato"/>
              </a:rPr>
              <a:t>down</a:t>
            </a:r>
            <a:r>
              <a:rPr lang="en" sz="1200">
                <a:latin typeface="Lato"/>
                <a:ea typeface="Lato"/>
                <a:cs typeface="Lato"/>
                <a:sym typeface="Lato"/>
              </a:rPr>
              <a:t>) and equations 5 for NPP </a:t>
            </a:r>
            <a:r>
              <a:rPr lang="en" sz="1200" baseline="-25000">
                <a:latin typeface="Lato"/>
                <a:ea typeface="Lato"/>
                <a:cs typeface="Lato"/>
                <a:sym typeface="Lato"/>
              </a:rPr>
              <a:t>400-700 nm</a:t>
            </a:r>
            <a:r>
              <a:rPr lang="en" sz="1200">
                <a:latin typeface="Lato"/>
                <a:ea typeface="Lato"/>
                <a:cs typeface="Lato"/>
                <a:sym typeface="Lato"/>
              </a:rPr>
              <a:t> and 6 for NPP </a:t>
            </a:r>
            <a:r>
              <a:rPr lang="en" sz="1200" baseline="-25000">
                <a:latin typeface="Lato"/>
                <a:ea typeface="Lato"/>
                <a:cs typeface="Lato"/>
                <a:sym typeface="Lato"/>
              </a:rPr>
              <a:t>400-1100 nm</a:t>
            </a:r>
            <a:r>
              <a:rPr lang="en" sz="1200">
                <a:latin typeface="Lato"/>
                <a:ea typeface="Lato"/>
                <a:cs typeface="Lato"/>
                <a:sym typeface="Lato"/>
              </a:rPr>
              <a:t>. </a:t>
            </a:r>
            <a:endParaRPr sz="2400">
              <a:solidFill>
                <a:schemeClr val="dk1"/>
              </a:solidFill>
              <a:latin typeface="Lato"/>
              <a:ea typeface="Lato"/>
              <a:cs typeface="Lato"/>
              <a:sym typeface="Lato"/>
            </a:endParaRPr>
          </a:p>
        </p:txBody>
      </p:sp>
      <p:sp>
        <p:nvSpPr>
          <p:cNvPr id="137" name="Google Shape;137;p17"/>
          <p:cNvSpPr txBox="1"/>
          <p:nvPr/>
        </p:nvSpPr>
        <p:spPr>
          <a:xfrm>
            <a:off x="1693350" y="2598925"/>
            <a:ext cx="5487600" cy="1983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1200" b="1">
                <a:latin typeface="Times New Roman"/>
                <a:ea typeface="Times New Roman"/>
                <a:cs typeface="Times New Roman"/>
                <a:sym typeface="Times New Roman"/>
              </a:rPr>
              <a:t>Equation 5a</a:t>
            </a:r>
            <a:r>
              <a:rPr lang="en" sz="1200">
                <a:latin typeface="Times New Roman"/>
                <a:ea typeface="Times New Roman"/>
                <a:cs typeface="Times New Roman"/>
                <a:sym typeface="Times New Roman"/>
              </a:rPr>
              <a:t> – NPPland </a:t>
            </a:r>
            <a:r>
              <a:rPr lang="en" sz="1200" baseline="-25000">
                <a:latin typeface="Times New Roman"/>
                <a:ea typeface="Times New Roman"/>
                <a:cs typeface="Times New Roman"/>
                <a:sym typeface="Times New Roman"/>
              </a:rPr>
              <a:t>400-700 nm</a:t>
            </a:r>
            <a:r>
              <a:rPr lang="en" sz="1200">
                <a:latin typeface="Times New Roman"/>
                <a:ea typeface="Times New Roman"/>
                <a:cs typeface="Times New Roman"/>
                <a:sym typeface="Times New Roman"/>
              </a:rPr>
              <a:t> = NPP</a:t>
            </a:r>
            <a:r>
              <a:rPr lang="en" sz="1200" baseline="-25000">
                <a:latin typeface="Times New Roman"/>
                <a:ea typeface="Times New Roman"/>
                <a:cs typeface="Times New Roman"/>
                <a:sym typeface="Times New Roman"/>
              </a:rPr>
              <a:t>final_land</a:t>
            </a:r>
            <a:r>
              <a:rPr lang="en" sz="1200">
                <a:latin typeface="Times New Roman"/>
                <a:ea typeface="Times New Roman"/>
                <a:cs typeface="Times New Roman"/>
                <a:sym typeface="Times New Roman"/>
              </a:rPr>
              <a:t>(i,j) *(IPAR(i,j)</a:t>
            </a:r>
            <a:r>
              <a:rPr lang="en" sz="1200">
                <a:solidFill>
                  <a:srgbClr val="242424"/>
                </a:solidFill>
                <a:highlight>
                  <a:srgbClr val="FFFFFF"/>
                </a:highlight>
                <a:latin typeface="Times New Roman"/>
                <a:ea typeface="Times New Roman"/>
                <a:cs typeface="Times New Roman"/>
                <a:sym typeface="Times New Roman"/>
              </a:rPr>
              <a:t> /158)</a:t>
            </a:r>
            <a:r>
              <a:rPr lang="en" sz="1200">
                <a:latin typeface="Times New Roman"/>
                <a:ea typeface="Times New Roman"/>
                <a:cs typeface="Times New Roman"/>
                <a:sym typeface="Times New Roman"/>
              </a:rPr>
              <a:t>* (1.5/11) *((</a:t>
            </a:r>
            <a:r>
              <a:rPr lang="en" sz="1200">
                <a:solidFill>
                  <a:srgbClr val="242424"/>
                </a:solidFill>
                <a:highlight>
                  <a:srgbClr val="FFFFFF"/>
                </a:highlight>
                <a:latin typeface="Times New Roman"/>
                <a:ea typeface="Times New Roman"/>
                <a:cs typeface="Times New Roman"/>
                <a:sym typeface="Times New Roman"/>
              </a:rPr>
              <a:t>S</a:t>
            </a:r>
            <a:r>
              <a:rPr lang="en" sz="1200" baseline="-25000">
                <a:solidFill>
                  <a:srgbClr val="242424"/>
                </a:solidFill>
                <a:highlight>
                  <a:srgbClr val="FFFFFF"/>
                </a:highlight>
                <a:latin typeface="Times New Roman"/>
                <a:ea typeface="Times New Roman"/>
                <a:cs typeface="Times New Roman"/>
                <a:sym typeface="Times New Roman"/>
              </a:rPr>
              <a:t>p</a:t>
            </a:r>
            <a:r>
              <a:rPr lang="en" sz="1200">
                <a:solidFill>
                  <a:srgbClr val="202122"/>
                </a:solidFill>
                <a:highlight>
                  <a:srgbClr val="FFFFFF"/>
                </a:highlight>
                <a:latin typeface="Times New Roman"/>
                <a:ea typeface="Times New Roman"/>
                <a:cs typeface="Times New Roman"/>
                <a:sym typeface="Times New Roman"/>
              </a:rPr>
              <a:t> *1361)</a:t>
            </a:r>
            <a:r>
              <a:rPr lang="en" sz="1200">
                <a:latin typeface="Times New Roman"/>
                <a:ea typeface="Times New Roman"/>
                <a:cs typeface="Times New Roman"/>
                <a:sym typeface="Times New Roman"/>
              </a:rPr>
              <a:t>/</a:t>
            </a:r>
            <a:r>
              <a:rPr lang="en" sz="1200">
                <a:solidFill>
                  <a:srgbClr val="242424"/>
                </a:solidFill>
                <a:highlight>
                  <a:srgbClr val="FFFFFF"/>
                </a:highlight>
                <a:latin typeface="Times New Roman"/>
                <a:ea typeface="Times New Roman"/>
                <a:cs typeface="Times New Roman"/>
                <a:sym typeface="Times New Roman"/>
              </a:rPr>
              <a:t>1135)</a:t>
            </a:r>
            <a:endParaRPr sz="1200">
              <a:solidFill>
                <a:srgbClr val="242424"/>
              </a:solidFill>
              <a:highlight>
                <a:srgbClr val="FFFFFF"/>
              </a:highlight>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 sz="1200" b="1">
                <a:latin typeface="Times New Roman"/>
                <a:ea typeface="Times New Roman"/>
                <a:cs typeface="Times New Roman"/>
                <a:sym typeface="Times New Roman"/>
              </a:rPr>
              <a:t>Equation 5b</a:t>
            </a:r>
            <a:r>
              <a:rPr lang="en" sz="1200">
                <a:latin typeface="Times New Roman"/>
                <a:ea typeface="Times New Roman"/>
                <a:cs typeface="Times New Roman"/>
                <a:sym typeface="Times New Roman"/>
              </a:rPr>
              <a:t> – NPPocean </a:t>
            </a:r>
            <a:r>
              <a:rPr lang="en" sz="1200" baseline="-25000">
                <a:latin typeface="Times New Roman"/>
                <a:ea typeface="Times New Roman"/>
                <a:cs typeface="Times New Roman"/>
                <a:sym typeface="Times New Roman"/>
              </a:rPr>
              <a:t>400-700 nm</a:t>
            </a:r>
            <a:r>
              <a:rPr lang="en" sz="1200">
                <a:latin typeface="Times New Roman"/>
                <a:ea typeface="Times New Roman"/>
                <a:cs typeface="Times New Roman"/>
                <a:sym typeface="Times New Roman"/>
              </a:rPr>
              <a:t> = NPP</a:t>
            </a:r>
            <a:r>
              <a:rPr lang="en" sz="1200" baseline="-25000">
                <a:latin typeface="Times New Roman"/>
                <a:ea typeface="Times New Roman"/>
                <a:cs typeface="Times New Roman"/>
                <a:sym typeface="Times New Roman"/>
              </a:rPr>
              <a:t>final_ocean</a:t>
            </a:r>
            <a:r>
              <a:rPr lang="en" sz="1200">
                <a:latin typeface="Times New Roman"/>
                <a:ea typeface="Times New Roman"/>
                <a:cs typeface="Times New Roman"/>
                <a:sym typeface="Times New Roman"/>
              </a:rPr>
              <a:t>(i,j) *(IPAR(i,j)</a:t>
            </a:r>
            <a:r>
              <a:rPr lang="en" sz="1200">
                <a:solidFill>
                  <a:srgbClr val="242424"/>
                </a:solidFill>
                <a:highlight>
                  <a:srgbClr val="FFFFFF"/>
                </a:highlight>
                <a:latin typeface="Times New Roman"/>
                <a:ea typeface="Times New Roman"/>
                <a:cs typeface="Times New Roman"/>
                <a:sym typeface="Times New Roman"/>
              </a:rPr>
              <a:t> /158)</a:t>
            </a:r>
            <a:r>
              <a:rPr lang="en" sz="1200">
                <a:latin typeface="Times New Roman"/>
                <a:ea typeface="Times New Roman"/>
                <a:cs typeface="Times New Roman"/>
                <a:sym typeface="Times New Roman"/>
              </a:rPr>
              <a:t>*( 1.4*.95+1.1*0.05)/11) *((</a:t>
            </a:r>
            <a:r>
              <a:rPr lang="en" sz="1200">
                <a:solidFill>
                  <a:srgbClr val="242424"/>
                </a:solidFill>
                <a:highlight>
                  <a:srgbClr val="FFFFFF"/>
                </a:highlight>
                <a:latin typeface="Times New Roman"/>
                <a:ea typeface="Times New Roman"/>
                <a:cs typeface="Times New Roman"/>
                <a:sym typeface="Times New Roman"/>
              </a:rPr>
              <a:t>S</a:t>
            </a:r>
            <a:r>
              <a:rPr lang="en" sz="1200" baseline="-25000">
                <a:solidFill>
                  <a:srgbClr val="242424"/>
                </a:solidFill>
                <a:highlight>
                  <a:srgbClr val="FFFFFF"/>
                </a:highlight>
                <a:latin typeface="Times New Roman"/>
                <a:ea typeface="Times New Roman"/>
                <a:cs typeface="Times New Roman"/>
                <a:sym typeface="Times New Roman"/>
              </a:rPr>
              <a:t>p</a:t>
            </a:r>
            <a:r>
              <a:rPr lang="en" sz="1200">
                <a:solidFill>
                  <a:srgbClr val="202122"/>
                </a:solidFill>
                <a:highlight>
                  <a:srgbClr val="FFFFFF"/>
                </a:highlight>
                <a:latin typeface="Times New Roman"/>
                <a:ea typeface="Times New Roman"/>
                <a:cs typeface="Times New Roman"/>
                <a:sym typeface="Times New Roman"/>
              </a:rPr>
              <a:t> *1361)</a:t>
            </a:r>
            <a:r>
              <a:rPr lang="en" sz="1200">
                <a:latin typeface="Times New Roman"/>
                <a:ea typeface="Times New Roman"/>
                <a:cs typeface="Times New Roman"/>
                <a:sym typeface="Times New Roman"/>
              </a:rPr>
              <a:t>/</a:t>
            </a:r>
            <a:r>
              <a:rPr lang="en" sz="1200">
                <a:solidFill>
                  <a:srgbClr val="242424"/>
                </a:solidFill>
                <a:highlight>
                  <a:srgbClr val="FFFFFF"/>
                </a:highlight>
                <a:latin typeface="Times New Roman"/>
                <a:ea typeface="Times New Roman"/>
                <a:cs typeface="Times New Roman"/>
                <a:sym typeface="Times New Roman"/>
              </a:rPr>
              <a:t>1135)</a:t>
            </a:r>
            <a:endParaRPr sz="1200">
              <a:solidFill>
                <a:srgbClr val="242424"/>
              </a:solidFill>
              <a:highlight>
                <a:srgbClr val="FFFFFF"/>
              </a:highlight>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 sz="1200" b="1">
                <a:latin typeface="Times New Roman"/>
                <a:ea typeface="Times New Roman"/>
                <a:cs typeface="Times New Roman"/>
                <a:sym typeface="Times New Roman"/>
              </a:rPr>
              <a:t>Equation 6a</a:t>
            </a:r>
            <a:r>
              <a:rPr lang="en" sz="1200">
                <a:latin typeface="Times New Roman"/>
                <a:ea typeface="Times New Roman"/>
                <a:cs typeface="Times New Roman"/>
                <a:sym typeface="Times New Roman"/>
              </a:rPr>
              <a:t> – NPPland </a:t>
            </a:r>
            <a:r>
              <a:rPr lang="en" sz="1200" baseline="-25000">
                <a:latin typeface="Times New Roman"/>
                <a:ea typeface="Times New Roman"/>
                <a:cs typeface="Times New Roman"/>
                <a:sym typeface="Times New Roman"/>
              </a:rPr>
              <a:t>400-1100 nm</a:t>
            </a:r>
            <a:r>
              <a:rPr lang="en" sz="1200">
                <a:latin typeface="Times New Roman"/>
                <a:ea typeface="Times New Roman"/>
                <a:cs typeface="Times New Roman"/>
                <a:sym typeface="Times New Roman"/>
              </a:rPr>
              <a:t> = NPP</a:t>
            </a:r>
            <a:r>
              <a:rPr lang="en" sz="1200" baseline="-25000">
                <a:latin typeface="Times New Roman"/>
                <a:ea typeface="Times New Roman"/>
                <a:cs typeface="Times New Roman"/>
                <a:sym typeface="Times New Roman"/>
              </a:rPr>
              <a:t>final_land</a:t>
            </a:r>
            <a:r>
              <a:rPr lang="en" sz="1200">
                <a:latin typeface="Times New Roman"/>
                <a:ea typeface="Times New Roman"/>
                <a:cs typeface="Times New Roman"/>
                <a:sym typeface="Times New Roman"/>
              </a:rPr>
              <a:t>(i,j) *(IPAR(i,j)</a:t>
            </a:r>
            <a:r>
              <a:rPr lang="en" sz="1200">
                <a:solidFill>
                  <a:srgbClr val="242424"/>
                </a:solidFill>
                <a:highlight>
                  <a:srgbClr val="FFFFFF"/>
                </a:highlight>
                <a:latin typeface="Times New Roman"/>
                <a:ea typeface="Times New Roman"/>
                <a:cs typeface="Times New Roman"/>
                <a:sym typeface="Times New Roman"/>
              </a:rPr>
              <a:t> /158)</a:t>
            </a:r>
            <a:r>
              <a:rPr lang="en" sz="1200">
                <a:latin typeface="Times New Roman"/>
                <a:ea typeface="Times New Roman"/>
                <a:cs typeface="Times New Roman"/>
                <a:sym typeface="Times New Roman"/>
              </a:rPr>
              <a:t>* (16.9/11) *((</a:t>
            </a:r>
            <a:r>
              <a:rPr lang="en" sz="1200">
                <a:solidFill>
                  <a:srgbClr val="242424"/>
                </a:solidFill>
                <a:highlight>
                  <a:srgbClr val="FFFFFF"/>
                </a:highlight>
                <a:latin typeface="Times New Roman"/>
                <a:ea typeface="Times New Roman"/>
                <a:cs typeface="Times New Roman"/>
                <a:sym typeface="Times New Roman"/>
              </a:rPr>
              <a:t>S</a:t>
            </a:r>
            <a:r>
              <a:rPr lang="en" sz="1200" baseline="-25000">
                <a:solidFill>
                  <a:srgbClr val="242424"/>
                </a:solidFill>
                <a:highlight>
                  <a:srgbClr val="FFFFFF"/>
                </a:highlight>
                <a:latin typeface="Times New Roman"/>
                <a:ea typeface="Times New Roman"/>
                <a:cs typeface="Times New Roman"/>
                <a:sym typeface="Times New Roman"/>
              </a:rPr>
              <a:t>p</a:t>
            </a:r>
            <a:r>
              <a:rPr lang="en" sz="1200">
                <a:solidFill>
                  <a:srgbClr val="202122"/>
                </a:solidFill>
                <a:highlight>
                  <a:srgbClr val="FFFFFF"/>
                </a:highlight>
                <a:latin typeface="Times New Roman"/>
                <a:ea typeface="Times New Roman"/>
                <a:cs typeface="Times New Roman"/>
                <a:sym typeface="Times New Roman"/>
              </a:rPr>
              <a:t> *1361)</a:t>
            </a:r>
            <a:r>
              <a:rPr lang="en" sz="1200">
                <a:latin typeface="Times New Roman"/>
                <a:ea typeface="Times New Roman"/>
                <a:cs typeface="Times New Roman"/>
                <a:sym typeface="Times New Roman"/>
              </a:rPr>
              <a:t>/</a:t>
            </a:r>
            <a:r>
              <a:rPr lang="en" sz="1200">
                <a:solidFill>
                  <a:srgbClr val="242424"/>
                </a:solidFill>
                <a:highlight>
                  <a:srgbClr val="FFFFFF"/>
                </a:highlight>
                <a:latin typeface="Times New Roman"/>
                <a:ea typeface="Times New Roman"/>
                <a:cs typeface="Times New Roman"/>
                <a:sym typeface="Times New Roman"/>
              </a:rPr>
              <a:t>1135)</a:t>
            </a:r>
            <a:endParaRPr sz="1200">
              <a:solidFill>
                <a:srgbClr val="242424"/>
              </a:solidFill>
              <a:highlight>
                <a:srgbClr val="FFFFFF"/>
              </a:highlight>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 sz="1200" b="1">
                <a:latin typeface="Times New Roman"/>
                <a:ea typeface="Times New Roman"/>
                <a:cs typeface="Times New Roman"/>
                <a:sym typeface="Times New Roman"/>
              </a:rPr>
              <a:t>Equation 6b</a:t>
            </a:r>
            <a:r>
              <a:rPr lang="en" sz="1200">
                <a:latin typeface="Times New Roman"/>
                <a:ea typeface="Times New Roman"/>
                <a:cs typeface="Times New Roman"/>
                <a:sym typeface="Times New Roman"/>
              </a:rPr>
              <a:t> – NPPocean </a:t>
            </a:r>
            <a:r>
              <a:rPr lang="en" sz="1200" baseline="-25000">
                <a:latin typeface="Times New Roman"/>
                <a:ea typeface="Times New Roman"/>
                <a:cs typeface="Times New Roman"/>
                <a:sym typeface="Times New Roman"/>
              </a:rPr>
              <a:t>400-1100 nm</a:t>
            </a:r>
            <a:r>
              <a:rPr lang="en" sz="1200">
                <a:latin typeface="Times New Roman"/>
                <a:ea typeface="Times New Roman"/>
                <a:cs typeface="Times New Roman"/>
                <a:sym typeface="Times New Roman"/>
              </a:rPr>
              <a:t> = NPP</a:t>
            </a:r>
            <a:r>
              <a:rPr lang="en" sz="1200" baseline="-25000">
                <a:latin typeface="Times New Roman"/>
                <a:ea typeface="Times New Roman"/>
                <a:cs typeface="Times New Roman"/>
                <a:sym typeface="Times New Roman"/>
              </a:rPr>
              <a:t>final_ocean</a:t>
            </a:r>
            <a:r>
              <a:rPr lang="en" sz="1200">
                <a:latin typeface="Times New Roman"/>
                <a:ea typeface="Times New Roman"/>
                <a:cs typeface="Times New Roman"/>
                <a:sym typeface="Times New Roman"/>
              </a:rPr>
              <a:t>(i,j) *(IPAR(i,j)</a:t>
            </a:r>
            <a:r>
              <a:rPr lang="en" sz="1200">
                <a:solidFill>
                  <a:srgbClr val="242424"/>
                </a:solidFill>
                <a:highlight>
                  <a:srgbClr val="FFFFFF"/>
                </a:highlight>
                <a:latin typeface="Times New Roman"/>
                <a:ea typeface="Times New Roman"/>
                <a:cs typeface="Times New Roman"/>
                <a:sym typeface="Times New Roman"/>
              </a:rPr>
              <a:t> /158)</a:t>
            </a:r>
            <a:r>
              <a:rPr lang="en" sz="1200">
                <a:latin typeface="Times New Roman"/>
                <a:ea typeface="Times New Roman"/>
                <a:cs typeface="Times New Roman"/>
                <a:sym typeface="Times New Roman"/>
              </a:rPr>
              <a:t>*( 9.9*.95+1.5*0.05)/11) *((</a:t>
            </a:r>
            <a:r>
              <a:rPr lang="en" sz="1200">
                <a:solidFill>
                  <a:srgbClr val="242424"/>
                </a:solidFill>
                <a:highlight>
                  <a:srgbClr val="FFFFFF"/>
                </a:highlight>
                <a:latin typeface="Times New Roman"/>
                <a:ea typeface="Times New Roman"/>
                <a:cs typeface="Times New Roman"/>
                <a:sym typeface="Times New Roman"/>
              </a:rPr>
              <a:t>S</a:t>
            </a:r>
            <a:r>
              <a:rPr lang="en" sz="1200" baseline="-25000">
                <a:solidFill>
                  <a:srgbClr val="242424"/>
                </a:solidFill>
                <a:highlight>
                  <a:srgbClr val="FFFFFF"/>
                </a:highlight>
                <a:latin typeface="Times New Roman"/>
                <a:ea typeface="Times New Roman"/>
                <a:cs typeface="Times New Roman"/>
                <a:sym typeface="Times New Roman"/>
              </a:rPr>
              <a:t>p</a:t>
            </a:r>
            <a:r>
              <a:rPr lang="en" sz="1200">
                <a:solidFill>
                  <a:srgbClr val="202122"/>
                </a:solidFill>
                <a:highlight>
                  <a:srgbClr val="FFFFFF"/>
                </a:highlight>
                <a:latin typeface="Times New Roman"/>
                <a:ea typeface="Times New Roman"/>
                <a:cs typeface="Times New Roman"/>
                <a:sym typeface="Times New Roman"/>
              </a:rPr>
              <a:t> *1361)</a:t>
            </a:r>
            <a:r>
              <a:rPr lang="en" sz="1200">
                <a:latin typeface="Times New Roman"/>
                <a:ea typeface="Times New Roman"/>
                <a:cs typeface="Times New Roman"/>
                <a:sym typeface="Times New Roman"/>
              </a:rPr>
              <a:t>/</a:t>
            </a:r>
            <a:r>
              <a:rPr lang="en" sz="1200">
                <a:solidFill>
                  <a:srgbClr val="242424"/>
                </a:solidFill>
                <a:highlight>
                  <a:srgbClr val="FFFFFF"/>
                </a:highlight>
                <a:latin typeface="Times New Roman"/>
                <a:ea typeface="Times New Roman"/>
                <a:cs typeface="Times New Roman"/>
                <a:sym typeface="Times New Roman"/>
              </a:rPr>
              <a:t>1135)</a:t>
            </a:r>
            <a:endParaRPr sz="1200">
              <a:solidFill>
                <a:srgbClr val="242424"/>
              </a:solidFill>
              <a:highlight>
                <a:srgbClr val="FFFFFF"/>
              </a:highlight>
              <a:latin typeface="Times New Roman"/>
              <a:ea typeface="Times New Roman"/>
              <a:cs typeface="Times New Roman"/>
              <a:sym typeface="Times New Roman"/>
            </a:endParaRPr>
          </a:p>
          <a:p>
            <a:pPr marL="0" lvl="0" indent="0" algn="l" rtl="0">
              <a:spcBef>
                <a:spcPts val="600"/>
              </a:spcBef>
              <a:spcAft>
                <a:spcPts val="0"/>
              </a:spcAft>
              <a:buNone/>
            </a:pPr>
            <a:endParaRPr sz="2400">
              <a:solidFill>
                <a:schemeClr val="dk1"/>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8"/>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sp>
        <p:nvSpPr>
          <p:cNvPr id="143" name="Google Shape;143;p18"/>
          <p:cNvSpPr txBox="1"/>
          <p:nvPr/>
        </p:nvSpPr>
        <p:spPr>
          <a:xfrm>
            <a:off x="1466975" y="1385475"/>
            <a:ext cx="6438300" cy="150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202122"/>
                </a:solidFill>
                <a:latin typeface="Lato"/>
                <a:ea typeface="Lato"/>
                <a:cs typeface="Lato"/>
                <a:sym typeface="Lato"/>
              </a:rPr>
              <a:t>So is TRAPPIST 1-e habitable and full of life?? </a:t>
            </a:r>
            <a:endParaRPr sz="2400">
              <a:solidFill>
                <a:srgbClr val="202122"/>
              </a:solidFill>
              <a:latin typeface="Lato"/>
              <a:ea typeface="Lato"/>
              <a:cs typeface="Lato"/>
              <a:sym typeface="Lato"/>
            </a:endParaRPr>
          </a:p>
        </p:txBody>
      </p:sp>
      <p:sp>
        <p:nvSpPr>
          <p:cNvPr id="144" name="Google Shape;144;p18"/>
          <p:cNvSpPr txBox="1"/>
          <p:nvPr/>
        </p:nvSpPr>
        <p:spPr>
          <a:xfrm>
            <a:off x="3957250" y="3558800"/>
            <a:ext cx="1602900" cy="70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Lato"/>
                <a:ea typeface="Lato"/>
                <a:cs typeface="Lato"/>
                <a:sym typeface="Lato"/>
              </a:rPr>
              <a:t>No :(</a:t>
            </a:r>
            <a:endParaRPr sz="2400">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9"/>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a:p>
        </p:txBody>
      </p:sp>
      <p:sp>
        <p:nvSpPr>
          <p:cNvPr id="150" name="Google Shape;150;p19"/>
          <p:cNvSpPr txBox="1"/>
          <p:nvPr/>
        </p:nvSpPr>
        <p:spPr>
          <a:xfrm>
            <a:off x="525225" y="425600"/>
            <a:ext cx="7769700" cy="62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chemeClr val="dk1"/>
                </a:solidFill>
                <a:latin typeface="Lato"/>
                <a:ea typeface="Lato"/>
                <a:cs typeface="Lato"/>
                <a:sym typeface="Lato"/>
              </a:rPr>
              <a:t>Initial Modeling from the THAI project:</a:t>
            </a:r>
            <a:endParaRPr sz="2400">
              <a:solidFill>
                <a:schemeClr val="dk1"/>
              </a:solidFill>
              <a:latin typeface="Lato"/>
              <a:ea typeface="Lato"/>
              <a:cs typeface="Lato"/>
              <a:sym typeface="Lato"/>
            </a:endParaRPr>
          </a:p>
        </p:txBody>
      </p:sp>
      <p:pic>
        <p:nvPicPr>
          <p:cNvPr id="151" name="Google Shape;151;p19"/>
          <p:cNvPicPr preferRelativeResize="0"/>
          <p:nvPr/>
        </p:nvPicPr>
        <p:blipFill>
          <a:blip r:embed="rId3">
            <a:alphaModFix/>
          </a:blip>
          <a:stretch>
            <a:fillRect/>
          </a:stretch>
        </p:blipFill>
        <p:spPr>
          <a:xfrm>
            <a:off x="525225" y="1267775"/>
            <a:ext cx="3648276" cy="2408725"/>
          </a:xfrm>
          <a:prstGeom prst="rect">
            <a:avLst/>
          </a:prstGeom>
          <a:noFill/>
          <a:ln>
            <a:noFill/>
          </a:ln>
        </p:spPr>
      </p:pic>
      <p:pic>
        <p:nvPicPr>
          <p:cNvPr id="152" name="Google Shape;152;p19"/>
          <p:cNvPicPr preferRelativeResize="0"/>
          <p:nvPr/>
        </p:nvPicPr>
        <p:blipFill>
          <a:blip r:embed="rId4">
            <a:alphaModFix/>
          </a:blip>
          <a:stretch>
            <a:fillRect/>
          </a:stretch>
        </p:blipFill>
        <p:spPr>
          <a:xfrm>
            <a:off x="5282275" y="1267775"/>
            <a:ext cx="3446725" cy="2408724"/>
          </a:xfrm>
          <a:prstGeom prst="rect">
            <a:avLst/>
          </a:prstGeom>
          <a:noFill/>
          <a:ln>
            <a:noFill/>
          </a:ln>
        </p:spPr>
      </p:pic>
      <p:sp>
        <p:nvSpPr>
          <p:cNvPr id="153" name="Google Shape;153;p19"/>
          <p:cNvSpPr txBox="1"/>
          <p:nvPr/>
        </p:nvSpPr>
        <p:spPr>
          <a:xfrm>
            <a:off x="726800" y="3893775"/>
            <a:ext cx="3446700" cy="58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latin typeface="Lato"/>
                <a:ea typeface="Lato"/>
                <a:cs typeface="Lato"/>
                <a:sym typeface="Lato"/>
              </a:rPr>
              <a:t>We assume life on T1e started quickly like on Earth.  The vertical yellow line shows 7.8 billion years which is the current estimate of the age of T1e.  The horizontal black line is our estimate of total carbon fixed thus far by Earth.  </a:t>
            </a:r>
            <a:endParaRPr sz="1100">
              <a:solidFill>
                <a:schemeClr val="dk1"/>
              </a:solidFill>
              <a:latin typeface="Lato"/>
              <a:ea typeface="Lato"/>
              <a:cs typeface="Lato"/>
              <a:sym typeface="Lato"/>
            </a:endParaRPr>
          </a:p>
        </p:txBody>
      </p:sp>
      <p:sp>
        <p:nvSpPr>
          <p:cNvPr id="154" name="Google Shape;154;p19"/>
          <p:cNvSpPr txBox="1"/>
          <p:nvPr/>
        </p:nvSpPr>
        <p:spPr>
          <a:xfrm>
            <a:off x="5217188" y="3893775"/>
            <a:ext cx="3576900" cy="923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a:latin typeface="Lato"/>
                <a:ea typeface="Lato"/>
                <a:cs typeface="Lato"/>
                <a:sym typeface="Lato"/>
              </a:rPr>
              <a:t>Estimate of NPP on Earth (a) and Trappist 1e HAB1 &lt;700nm (b), Trappist 1e HAB1 &lt;11000nm  (c), and Trappist 1e HAB2 &lt;700nm (d) NPP in g m</a:t>
            </a:r>
            <a:r>
              <a:rPr lang="en" sz="1100" baseline="30000">
                <a:latin typeface="Lato"/>
                <a:ea typeface="Lato"/>
                <a:cs typeface="Lato"/>
                <a:sym typeface="Lato"/>
              </a:rPr>
              <a:t>-2</a:t>
            </a:r>
            <a:r>
              <a:rPr lang="en" sz="1100">
                <a:latin typeface="Lato"/>
                <a:ea typeface="Lato"/>
                <a:cs typeface="Lato"/>
                <a:sym typeface="Lato"/>
              </a:rPr>
              <a:t> yr</a:t>
            </a:r>
            <a:r>
              <a:rPr lang="en" sz="1100" baseline="30000">
                <a:latin typeface="Lato"/>
                <a:ea typeface="Lato"/>
                <a:cs typeface="Lato"/>
                <a:sym typeface="Lato"/>
              </a:rPr>
              <a:t>-1</a:t>
            </a:r>
            <a:r>
              <a:rPr lang="en" sz="1100">
                <a:latin typeface="Lato"/>
                <a:ea typeface="Lato"/>
                <a:cs typeface="Lato"/>
                <a:sym typeface="Lato"/>
              </a:rPr>
              <a:t> using the Miami model.  On Trappist 1e we randomly assign 30% as continental area.</a:t>
            </a:r>
            <a:endParaRPr sz="1100">
              <a:latin typeface="Lato"/>
              <a:ea typeface="Lato"/>
              <a:cs typeface="Lato"/>
              <a:sym typeface="Lato"/>
            </a:endParaRPr>
          </a:p>
          <a:p>
            <a:pPr marL="0" lvl="0" indent="0" algn="l" rtl="0">
              <a:spcBef>
                <a:spcPts val="0"/>
              </a:spcBef>
              <a:spcAft>
                <a:spcPts val="0"/>
              </a:spcAft>
              <a:buNone/>
            </a:pPr>
            <a:endParaRPr sz="1100">
              <a:solidFill>
                <a:schemeClr val="dk1"/>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0"/>
          <p:cNvSpPr txBox="1">
            <a:spLocks noGrp="1"/>
          </p:cNvSpPr>
          <p:nvPr>
            <p:ph type="title"/>
          </p:nvPr>
        </p:nvSpPr>
        <p:spPr>
          <a:xfrm>
            <a:off x="696450" y="193813"/>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dk1"/>
                </a:solidFill>
              </a:rPr>
              <a:t>The limitations:</a:t>
            </a:r>
            <a:endParaRPr>
              <a:solidFill>
                <a:schemeClr val="dk1"/>
              </a:solidFill>
            </a:endParaRPr>
          </a:p>
        </p:txBody>
      </p:sp>
      <p:sp>
        <p:nvSpPr>
          <p:cNvPr id="160" name="Google Shape;160;p20"/>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a:p>
        </p:txBody>
      </p:sp>
      <p:pic>
        <p:nvPicPr>
          <p:cNvPr id="161" name="Google Shape;161;p20"/>
          <p:cNvPicPr preferRelativeResize="0"/>
          <p:nvPr/>
        </p:nvPicPr>
        <p:blipFill>
          <a:blip r:embed="rId3">
            <a:alphaModFix/>
          </a:blip>
          <a:stretch>
            <a:fillRect/>
          </a:stretch>
        </p:blipFill>
        <p:spPr>
          <a:xfrm>
            <a:off x="2061700" y="1148425"/>
            <a:ext cx="1710025" cy="3752926"/>
          </a:xfrm>
          <a:prstGeom prst="rect">
            <a:avLst/>
          </a:prstGeom>
          <a:noFill/>
          <a:ln>
            <a:noFill/>
          </a:ln>
        </p:spPr>
      </p:pic>
      <p:sp>
        <p:nvSpPr>
          <p:cNvPr id="162" name="Google Shape;162;p20"/>
          <p:cNvSpPr txBox="1"/>
          <p:nvPr/>
        </p:nvSpPr>
        <p:spPr>
          <a:xfrm>
            <a:off x="5188475" y="1582600"/>
            <a:ext cx="3000000" cy="2979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600">
                <a:latin typeface="Lato"/>
                <a:ea typeface="Lato"/>
                <a:cs typeface="Lato"/>
                <a:sym typeface="Lato"/>
              </a:rPr>
              <a:t>NPP limitations according to equation 4</a:t>
            </a:r>
            <a:r>
              <a:rPr lang="en" sz="1600" b="1">
                <a:latin typeface="Lato"/>
                <a:ea typeface="Lato"/>
                <a:cs typeface="Lato"/>
                <a:sym typeface="Lato"/>
              </a:rPr>
              <a:t> </a:t>
            </a:r>
            <a:r>
              <a:rPr lang="en" sz="1600">
                <a:latin typeface="Lato"/>
                <a:ea typeface="Lato"/>
                <a:cs typeface="Lato"/>
                <a:sym typeface="Lato"/>
              </a:rPr>
              <a:t>for continental areas on Earth (top), T1e Hab1 (middle), and T1e Hab2 (bottom) showing whether an addition of light temperature or precipitation would lead to more NPP.  This calculation is assuming a terrestrial surface for each pixel.</a:t>
            </a:r>
            <a:endParaRPr sz="1600">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Antonio template">
  <a:themeElements>
    <a:clrScheme name="Custom 347">
      <a:dk1>
        <a:srgbClr val="677480"/>
      </a:dk1>
      <a:lt1>
        <a:srgbClr val="FFFFFF"/>
      </a:lt1>
      <a:dk2>
        <a:srgbClr val="2185C5"/>
      </a:dk2>
      <a:lt2>
        <a:srgbClr val="FFFFFF"/>
      </a:lt2>
      <a:accent1>
        <a:srgbClr val="2185C5"/>
      </a:accent1>
      <a:accent2>
        <a:srgbClr val="7ECEFD"/>
      </a:accent2>
      <a:accent3>
        <a:srgbClr val="F20253"/>
      </a:accent3>
      <a:accent4>
        <a:srgbClr val="FF9715"/>
      </a:accent4>
      <a:accent5>
        <a:srgbClr val="1C3AA9"/>
      </a:accent5>
      <a:accent6>
        <a:srgbClr val="97ABBC"/>
      </a:accent6>
      <a:hlink>
        <a:srgbClr val="2185C5"/>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5E158B290FB04C85E3A58298661110" ma:contentTypeVersion="13" ma:contentTypeDescription="Create a new document." ma:contentTypeScope="" ma:versionID="210b815ceb6506e01618af2d17eefaef">
  <xsd:schema xmlns:xsd="http://www.w3.org/2001/XMLSchema" xmlns:xs="http://www.w3.org/2001/XMLSchema" xmlns:p="http://schemas.microsoft.com/office/2006/metadata/properties" xmlns:ns2="18db2308-d939-430a-b691-238a8dea59b6" xmlns:ns3="5b8b13da-f81b-454a-95eb-607e33c0c50f" targetNamespace="http://schemas.microsoft.com/office/2006/metadata/properties" ma:root="true" ma:fieldsID="adfff1f5fea1391eb144090130f045bf" ns2:_="" ns3:_="">
    <xsd:import namespace="18db2308-d939-430a-b691-238a8dea59b6"/>
    <xsd:import namespace="5b8b13da-f81b-454a-95eb-607e33c0c50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db2308-d939-430a-b691-238a8dea59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a1dced58-e0b4-42b2-b81d-05092f917ffe"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8b13da-f81b-454a-95eb-607e33c0c50f"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3870a5b-0f6f-4a43-975e-bd6ec4c6147b}" ma:internalName="TaxCatchAll" ma:showField="CatchAllData" ma:web="5b8b13da-f81b-454a-95eb-607e33c0c5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8db2308-d939-430a-b691-238a8dea59b6">
      <Terms xmlns="http://schemas.microsoft.com/office/infopath/2007/PartnerControls"/>
    </lcf76f155ced4ddcb4097134ff3c332f>
    <TaxCatchAll xmlns="5b8b13da-f81b-454a-95eb-607e33c0c50f" xsi:nil="true"/>
  </documentManagement>
</p:properties>
</file>

<file path=customXml/itemProps1.xml><?xml version="1.0" encoding="utf-8"?>
<ds:datastoreItem xmlns:ds="http://schemas.openxmlformats.org/officeDocument/2006/customXml" ds:itemID="{169441AD-93FD-4F2A-B911-43D0272FB05D}"/>
</file>

<file path=customXml/itemProps2.xml><?xml version="1.0" encoding="utf-8"?>
<ds:datastoreItem xmlns:ds="http://schemas.openxmlformats.org/officeDocument/2006/customXml" ds:itemID="{3566AE25-8D30-4BD7-AFC1-D12B0E1F5292}"/>
</file>

<file path=customXml/itemProps3.xml><?xml version="1.0" encoding="utf-8"?>
<ds:datastoreItem xmlns:ds="http://schemas.openxmlformats.org/officeDocument/2006/customXml" ds:itemID="{30C19FAF-54DB-4163-A454-EF06D6DC5DC1}"/>
</file>

<file path=docProps/app.xml><?xml version="1.0" encoding="utf-8"?>
<Properties xmlns="http://schemas.openxmlformats.org/officeDocument/2006/extended-properties" xmlns:vt="http://schemas.openxmlformats.org/officeDocument/2006/docPropsVTypes">
  <TotalTime>0</TotalTime>
  <Words>1557</Words>
  <Application>Microsoft Office PowerPoint</Application>
  <PresentationFormat>On-screen Show (16:9)</PresentationFormat>
  <Paragraphs>69</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Lato</vt:lpstr>
      <vt:lpstr>Times New Roman</vt:lpstr>
      <vt:lpstr>Arial</vt:lpstr>
      <vt:lpstr>Raleway</vt:lpstr>
      <vt:lpstr>Antonio template</vt:lpstr>
      <vt:lpstr>Estimating Evolutionary Stage on TRAPPIST 1-e Using Cumulative Carbon Fixed</vt:lpstr>
      <vt:lpstr>PowerPoint Presentation</vt:lpstr>
      <vt:lpstr> How do we do this???</vt:lpstr>
      <vt:lpstr>Cumulative Carbon Fixed (NPP)</vt:lpstr>
      <vt:lpstr>Methods</vt:lpstr>
      <vt:lpstr>But wait! There’s more!</vt:lpstr>
      <vt:lpstr>PowerPoint Presentation</vt:lpstr>
      <vt:lpstr>PowerPoint Presentation</vt:lpstr>
      <vt:lpstr>The limitations: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Michelle A. Coe</dc:creator>
  <cp:lastModifiedBy>Coe, Michelle A - (macoe)</cp:lastModifiedBy>
  <cp:revision>1</cp:revision>
  <dcterms:modified xsi:type="dcterms:W3CDTF">2026-04-08T19:44:41Z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0x010100815E158B290FB04C85E3A58298661110</vt:lpwstr>
  </property>
</Properties>
</file>